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5">
  <p:sldMasterIdLst>
    <p:sldMasterId id="2147483792" r:id="rId1"/>
  </p:sldMasterIdLst>
  <p:sldIdLst>
    <p:sldId id="256" r:id="rId2"/>
    <p:sldId id="257" r:id="rId3"/>
    <p:sldId id="473" r:id="rId4"/>
    <p:sldId id="474" r:id="rId5"/>
    <p:sldId id="475" r:id="rId6"/>
    <p:sldId id="476" r:id="rId7"/>
    <p:sldId id="477" r:id="rId8"/>
    <p:sldId id="478" r:id="rId9"/>
    <p:sldId id="560" r:id="rId10"/>
    <p:sldId id="479" r:id="rId11"/>
    <p:sldId id="480" r:id="rId12"/>
    <p:sldId id="481" r:id="rId13"/>
    <p:sldId id="482" r:id="rId14"/>
    <p:sldId id="483" r:id="rId15"/>
    <p:sldId id="484" r:id="rId16"/>
    <p:sldId id="485" r:id="rId17"/>
    <p:sldId id="486" r:id="rId18"/>
    <p:sldId id="487" r:id="rId19"/>
    <p:sldId id="488" r:id="rId20"/>
    <p:sldId id="489" r:id="rId21"/>
    <p:sldId id="490"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4" r:id="rId44"/>
    <p:sldId id="513" r:id="rId45"/>
    <p:sldId id="512" r:id="rId46"/>
    <p:sldId id="515" r:id="rId47"/>
    <p:sldId id="516" r:id="rId48"/>
    <p:sldId id="517" r:id="rId49"/>
    <p:sldId id="518" r:id="rId50"/>
    <p:sldId id="519" r:id="rId51"/>
    <p:sldId id="520" r:id="rId52"/>
    <p:sldId id="521" r:id="rId53"/>
    <p:sldId id="522" r:id="rId54"/>
    <p:sldId id="523" r:id="rId55"/>
    <p:sldId id="524" r:id="rId56"/>
    <p:sldId id="525" r:id="rId57"/>
    <p:sldId id="526" r:id="rId58"/>
    <p:sldId id="527" r:id="rId59"/>
    <p:sldId id="528" r:id="rId60"/>
    <p:sldId id="529" r:id="rId61"/>
    <p:sldId id="530" r:id="rId62"/>
    <p:sldId id="531" r:id="rId63"/>
    <p:sldId id="532" r:id="rId64"/>
    <p:sldId id="533" r:id="rId65"/>
    <p:sldId id="538" r:id="rId66"/>
    <p:sldId id="534" r:id="rId67"/>
    <p:sldId id="535" r:id="rId68"/>
    <p:sldId id="536" r:id="rId69"/>
    <p:sldId id="541" r:id="rId70"/>
    <p:sldId id="537" r:id="rId71"/>
    <p:sldId id="539" r:id="rId72"/>
    <p:sldId id="540" r:id="rId73"/>
    <p:sldId id="542" r:id="rId74"/>
    <p:sldId id="543" r:id="rId75"/>
    <p:sldId id="544" r:id="rId76"/>
    <p:sldId id="545" r:id="rId77"/>
    <p:sldId id="546" r:id="rId78"/>
    <p:sldId id="547" r:id="rId79"/>
    <p:sldId id="548" r:id="rId80"/>
    <p:sldId id="549" r:id="rId81"/>
    <p:sldId id="550" r:id="rId82"/>
    <p:sldId id="551" r:id="rId83"/>
    <p:sldId id="552" r:id="rId84"/>
    <p:sldId id="553" r:id="rId85"/>
    <p:sldId id="554" r:id="rId86"/>
    <p:sldId id="555" r:id="rId87"/>
    <p:sldId id="556" r:id="rId88"/>
    <p:sldId id="557" r:id="rId89"/>
    <p:sldId id="558" r:id="rId9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1" d="100"/>
          <a:sy n="111" d="100"/>
        </p:scale>
        <p:origin x="-474" y="-26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en-US" altLang="zh-CN" dirty="0">
                <a:solidFill>
                  <a:srgbClr val="0070C0"/>
                </a:solidFill>
              </a:rPr>
              <a:t>                   &lt;li class="info"&gt;</a:t>
            </a:r>
            <a:r>
              <a:rPr lang="zh-CN" altLang="zh-CN" dirty="0">
                <a:solidFill>
                  <a:srgbClr val="0070C0"/>
                </a:solidFill>
              </a:rPr>
              <a:t>垃圾</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垃圾</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&lt;/ul&gt;</a:t>
            </a:r>
          </a:p>
          <a:p>
            <a:r>
              <a:rPr lang="zh-CN" altLang="zh-CN" dirty="0">
                <a:solidFill>
                  <a:srgbClr val="0070C0"/>
                </a:solidFill>
              </a:rPr>
              <a:t>         &lt;/div&gt;</a:t>
            </a:r>
          </a:p>
          <a:p>
            <a:r>
              <a:rPr lang="zh-CN" altLang="zh-CN" dirty="0">
                <a:solidFill>
                  <a:srgbClr val="0070C0"/>
                </a:solidFill>
              </a:rPr>
              <a:t>     &lt;/body&gt;</a:t>
            </a:r>
          </a:p>
          <a:p>
            <a:r>
              <a:rPr lang="zh-CN" altLang="zh-CN" dirty="0">
                <a:solidFill>
                  <a:srgbClr val="0070C0"/>
                </a:solidFill>
              </a:rPr>
              <a:t>&lt;/html&gt;</a:t>
            </a:r>
            <a:endParaRPr lang="zh-CN" altLang="en-US" dirty="0">
              <a:solidFill>
                <a:srgbClr val="0070C0"/>
              </a:solidFill>
            </a:endParaRPr>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493" y="3487636"/>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239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对比</a:t>
            </a:r>
            <a:r>
              <a:rPr lang="zh-CN" altLang="zh-CN" dirty="0"/>
              <a:t>这一段真实的</a:t>
            </a:r>
            <a:r>
              <a:rPr lang="en-US" altLang="zh-CN" dirty="0"/>
              <a:t>HTML</a:t>
            </a:r>
            <a:r>
              <a:rPr lang="zh-CN" altLang="zh-CN" dirty="0"/>
              <a:t>代码和上面地名的例子，可以看到，在结构上面，它们是完全一样的。只不过在真实的</a:t>
            </a:r>
            <a:r>
              <a:rPr lang="en-US" altLang="zh-CN" dirty="0"/>
              <a:t>HTML</a:t>
            </a:r>
            <a:r>
              <a:rPr lang="zh-CN" altLang="zh-CN" dirty="0"/>
              <a:t>代码里面，每个标签除了标签名以外，还有“属性”。一个标签可以有</a:t>
            </a:r>
            <a:r>
              <a:rPr lang="en-US" altLang="zh-CN" dirty="0"/>
              <a:t>0</a:t>
            </a:r>
            <a:r>
              <a:rPr lang="zh-CN" altLang="zh-CN" dirty="0"/>
              <a:t>个、</a:t>
            </a:r>
            <a:r>
              <a:rPr lang="en-US" altLang="zh-CN" dirty="0"/>
              <a:t>1</a:t>
            </a:r>
            <a:r>
              <a:rPr lang="zh-CN" altLang="zh-CN" dirty="0"/>
              <a:t>个或者多个属性，所以一个真正的</a:t>
            </a:r>
            <a:r>
              <a:rPr lang="en-US" altLang="zh-CN" dirty="0"/>
              <a:t>HTML</a:t>
            </a:r>
            <a:r>
              <a:rPr lang="zh-CN" altLang="zh-CN" dirty="0"/>
              <a:t>标签应该是下面这样的：</a:t>
            </a:r>
          </a:p>
          <a:p>
            <a:r>
              <a:rPr lang="zh-CN" altLang="zh-CN" dirty="0">
                <a:solidFill>
                  <a:srgbClr val="0070C0"/>
                </a:solidFill>
              </a:rPr>
              <a:t>&lt;标签名 属性1="属性1的值" 属性2="属性2的值"&gt;显示在网页上的文本&lt;/标签名&gt;</a:t>
            </a:r>
          </a:p>
          <a:p>
            <a:endParaRPr lang="zh-CN" altLang="en-US" dirty="0">
              <a:solidFill>
                <a:srgbClr val="0070C0"/>
              </a:solidFill>
            </a:endParaRPr>
          </a:p>
        </p:txBody>
      </p:sp>
    </p:spTree>
    <p:extLst>
      <p:ext uri="{BB962C8B-B14F-4D97-AF65-F5344CB8AC3E}">
        <p14:creationId xmlns:p14="http://schemas.microsoft.com/office/powerpoint/2010/main" val="3859603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09515" y="2218619"/>
            <a:ext cx="4679051" cy="4023360"/>
          </a:xfrm>
        </p:spPr>
        <p:txBody>
          <a:bodyPr/>
          <a:lstStyle/>
          <a:p>
            <a:r>
              <a:rPr lang="en-US" altLang="zh-CN" dirty="0" smtClean="0"/>
              <a:t>         </a:t>
            </a:r>
            <a:r>
              <a:rPr lang="zh-CN" altLang="zh-CN" dirty="0" smtClean="0"/>
              <a:t>它</a:t>
            </a:r>
            <a:r>
              <a:rPr lang="zh-CN" altLang="zh-CN" dirty="0"/>
              <a:t>可以被表示成一个倒立的树形结构，如图</a:t>
            </a:r>
            <a:r>
              <a:rPr lang="en-US" altLang="zh-CN" dirty="0"/>
              <a:t>5-1</a:t>
            </a:r>
            <a:r>
              <a:rPr lang="zh-CN" altLang="zh-CN" dirty="0"/>
              <a:t>所示。</a:t>
            </a:r>
            <a:endParaRPr lang="zh-CN" altLang="en-US" dirty="0"/>
          </a:p>
        </p:txBody>
      </p:sp>
      <p:pic>
        <p:nvPicPr>
          <p:cNvPr id="1026" name="图片 2" descr="https://dn-shimo-image.qbox.me/9kKCieZOgDohBr04.png!thumbnail"/>
          <p:cNvPicPr>
            <a:picLocks noChangeAspect="1" noChangeArrowheads="1"/>
          </p:cNvPicPr>
          <p:nvPr/>
        </p:nvPicPr>
        <p:blipFill>
          <a:blip r:embed="rId2" cstate="print">
            <a:extLst>
              <a:ext uri="{28A0092B-C50C-407E-A947-70E740481C1C}">
                <a14:useLocalDpi xmlns:a14="http://schemas.microsoft.com/office/drawing/2010/main" val="0"/>
              </a:ext>
            </a:extLst>
          </a:blip>
          <a:srcRect l="3015" t="1791" r="19716" b="1855"/>
          <a:stretch>
            <a:fillRect/>
          </a:stretch>
        </p:blipFill>
        <p:spPr bwMode="auto">
          <a:xfrm>
            <a:off x="7547246" y="1845733"/>
            <a:ext cx="2109710" cy="3942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99433" y="5872647"/>
            <a:ext cx="4455066"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5-1  HTML</a:t>
            </a:r>
            <a:r>
              <a:rPr lang="zh-CN" altLang="zh-CN" b="1" kern="1000" dirty="0">
                <a:latin typeface="方正兰亭黑简体"/>
                <a:cs typeface="Times New Roman" panose="02020603050405020304" pitchFamily="18" charset="0"/>
              </a:rPr>
              <a:t>标签的层级关系就像树形结构</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16345610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HTML</a:t>
            </a:r>
            <a:r>
              <a:rPr lang="zh-CN" altLang="zh-CN" dirty="0"/>
              <a:t>就是通过这样一种一层套一层的结构来描述一个网页各个部分的相对关系的。这里的</a:t>
            </a:r>
            <a:r>
              <a:rPr lang="en-US" altLang="zh-CN" dirty="0"/>
              <a:t>&lt;html&gt;&lt;/html&gt;</a:t>
            </a:r>
            <a:r>
              <a:rPr lang="zh-CN" altLang="zh-CN" dirty="0"/>
              <a:t>、</a:t>
            </a:r>
            <a:r>
              <a:rPr lang="en-US" altLang="zh-CN" dirty="0"/>
              <a:t>&lt;div&gt;&lt;/div&gt;</a:t>
            </a:r>
            <a:r>
              <a:rPr lang="zh-CN" altLang="zh-CN" dirty="0"/>
              <a:t>等都是</a:t>
            </a:r>
            <a:r>
              <a:rPr lang="en-US" altLang="zh-CN" dirty="0"/>
              <a:t>HTML</a:t>
            </a:r>
            <a:r>
              <a:rPr lang="zh-CN" altLang="zh-CN" dirty="0"/>
              <a:t>的标签。如果把</a:t>
            </a:r>
            <a:r>
              <a:rPr lang="en-US" altLang="zh-CN" dirty="0"/>
              <a:t>HTML</a:t>
            </a:r>
            <a:r>
              <a:rPr lang="zh-CN" altLang="zh-CN" dirty="0"/>
              <a:t>最外层的标签</a:t>
            </a:r>
            <a:r>
              <a:rPr lang="en-US" altLang="zh-CN" dirty="0"/>
              <a:t>&lt;html&gt;</a:t>
            </a:r>
            <a:r>
              <a:rPr lang="zh-CN" altLang="zh-CN" dirty="0"/>
              <a:t>当作树根，从树根上面分出了两个树枝</a:t>
            </a:r>
            <a:r>
              <a:rPr lang="en-US" altLang="zh-CN" dirty="0"/>
              <a:t>&lt;head&gt;</a:t>
            </a:r>
            <a:r>
              <a:rPr lang="zh-CN" altLang="zh-CN" dirty="0"/>
              <a:t>和</a:t>
            </a:r>
            <a:r>
              <a:rPr lang="en-US" altLang="zh-CN" dirty="0"/>
              <a:t>&lt;body&gt;</a:t>
            </a:r>
            <a:r>
              <a:rPr lang="zh-CN" altLang="zh-CN" dirty="0"/>
              <a:t>，</a:t>
            </a:r>
            <a:r>
              <a:rPr lang="en-US" altLang="zh-CN" dirty="0"/>
              <a:t>&lt;body&gt;</a:t>
            </a:r>
            <a:r>
              <a:rPr lang="zh-CN" altLang="zh-CN" dirty="0"/>
              <a:t>里面又分出了</a:t>
            </a:r>
            <a:r>
              <a:rPr lang="en-US" altLang="zh-CN" dirty="0"/>
              <a:t>class</a:t>
            </a:r>
            <a:r>
              <a:rPr lang="zh-CN" altLang="zh-CN" dirty="0"/>
              <a:t>分别为</a:t>
            </a:r>
            <a:r>
              <a:rPr lang="en-US" altLang="zh-CN" dirty="0"/>
              <a:t>useful</a:t>
            </a:r>
            <a:r>
              <a:rPr lang="zh-CN" altLang="zh-CN" dirty="0"/>
              <a:t>和</a:t>
            </a:r>
            <a:r>
              <a:rPr lang="en-US" altLang="zh-CN" dirty="0"/>
              <a:t>useless</a:t>
            </a:r>
            <a:r>
              <a:rPr lang="zh-CN" altLang="zh-CN" dirty="0"/>
              <a:t>的两个树枝</a:t>
            </a:r>
            <a:r>
              <a:rPr lang="en-US" altLang="zh-CN" dirty="0"/>
              <a:t>&lt;div&gt;</a:t>
            </a:r>
            <a:r>
              <a:rPr lang="zh-CN" altLang="zh-CN" dirty="0"/>
              <a:t>……正如北京在中国里面，清华大学在北京里面……因此，根据每个树枝独特的标志，一步一步找下去，就可以找到特定的信息。</a:t>
            </a:r>
          </a:p>
          <a:p>
            <a:endParaRPr lang="zh-CN" altLang="en-US" dirty="0"/>
          </a:p>
        </p:txBody>
      </p:sp>
    </p:spTree>
    <p:extLst>
      <p:ext uri="{BB962C8B-B14F-4D97-AF65-F5344CB8AC3E}">
        <p14:creationId xmlns:p14="http://schemas.microsoft.com/office/powerpoint/2010/main" val="4001936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a:solidFill>
                  <a:srgbClr val="0070C0"/>
                </a:solidFill>
                <a:latin typeface="华文行楷" panose="02010800040101010101" pitchFamily="2" charset="-122"/>
                <a:ea typeface="华文行楷" panose="02010800040101010101" pitchFamily="2" charset="-122"/>
              </a:rPr>
              <a:t>5</a:t>
            </a:r>
            <a:r>
              <a:rPr lang="en-US" altLang="zh-CN" sz="4000" dirty="0" bmk="">
                <a:solidFill>
                  <a:srgbClr val="0070C0"/>
                </a:solidFill>
                <a:latin typeface="华文行楷" panose="02010800040101010101" pitchFamily="2" charset="-122"/>
                <a:ea typeface="华文行楷" panose="02010800040101010101" pitchFamily="2" charset="-122"/>
              </a:rPr>
              <a:t>.2 </a:t>
            </a:r>
            <a:r>
              <a:rPr lang="en-US" altLang="zh-CN" sz="4000" dirty="0" bmk="_Toc500080230">
                <a:solidFill>
                  <a:srgbClr val="0070C0"/>
                </a:solidFill>
                <a:latin typeface="华文行楷" panose="02010800040101010101" pitchFamily="2" charset="-122"/>
                <a:ea typeface="华文行楷" panose="02010800040101010101" pitchFamily="2" charset="-122"/>
              </a:rPr>
              <a:t> </a:t>
            </a:r>
            <a:r>
              <a:rPr lang="en-US" altLang="zh-CN" sz="4000" dirty="0" err="1" bmk="_Toc500080230">
                <a:solidFill>
                  <a:srgbClr val="0070C0"/>
                </a:solidFill>
                <a:latin typeface="华文行楷" panose="02010800040101010101" pitchFamily="2" charset="-122"/>
                <a:ea typeface="华文行楷" panose="02010800040101010101" pitchFamily="2" charset="-122"/>
              </a:rPr>
              <a:t>XPath</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512956" y="1952437"/>
            <a:ext cx="11218128" cy="372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80231">
                <a:solidFill>
                  <a:srgbClr val="7030A0"/>
                </a:solidFill>
                <a:latin typeface="黑体" panose="02010609060101010101" pitchFamily="49" charset="-122"/>
                <a:ea typeface="黑体" panose="02010609060101010101" pitchFamily="49" charset="-122"/>
              </a:rPr>
              <a:t>5.2.1  </a:t>
            </a:r>
            <a:r>
              <a:rPr lang="en-US" altLang="zh-CN" sz="4000" spc="-50" dirty="0" err="1" bmk="_Toc500080231">
                <a:solidFill>
                  <a:srgbClr val="7030A0"/>
                </a:solidFill>
                <a:latin typeface="黑体" panose="02010609060101010101" pitchFamily="49" charset="-122"/>
                <a:ea typeface="黑体" panose="02010609060101010101" pitchFamily="49" charset="-122"/>
              </a:rPr>
              <a:t>XPath</a:t>
            </a:r>
            <a:r>
              <a:rPr lang="zh-CN" altLang="en-US" sz="4000" spc="-50" dirty="0" bmk="_Toc500080231">
                <a:solidFill>
                  <a:srgbClr val="7030A0"/>
                </a:solidFill>
                <a:latin typeface="黑体" panose="02010609060101010101" pitchFamily="49" charset="-122"/>
                <a:ea typeface="黑体" panose="02010609060101010101" pitchFamily="49" charset="-122"/>
              </a:rPr>
              <a:t>的介绍</a:t>
            </a:r>
            <a:endParaRPr lang="zh-CN" altLang="en-US" sz="4000" spc="-50" dirty="0" bmk="_Toc499995011">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XML 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）是一种查询语言，它能在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Extensible Markup Language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，可扩展标记语言）和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的树状结构中寻找结点。</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形象一点来说，</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就是一种根据“地址”来“找人”的语言。</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用正则表达式来提取信息，经常会出现不明原因的无法提取想要内容的情况。最后即便绞尽脑汁终于把想要的内容提取了出来，却发现浪费了太多的时间。</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106748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70156" y="1845734"/>
            <a:ext cx="10604809" cy="4023360"/>
          </a:xfrm>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需要</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寻找的内容越复杂，构造正则表达式所需要花费的时间也就越多</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endParaRPr>
          </a:p>
          <a:p>
            <a:pPr marL="0" lvl="0" indent="228600" eaLnBrk="0" fontAlgn="base" hangingPunct="0">
              <a:lnSpc>
                <a:spcPct val="100000"/>
              </a:lnSpc>
              <a:spcBef>
                <a:spcPct val="0"/>
              </a:spcBef>
              <a:spcAft>
                <a:spcPct val="0"/>
              </a:spcAft>
              <a:buClrTx/>
              <a:buSzTx/>
              <a:buNone/>
            </a:pP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 </a:t>
            </a:r>
            <a:r>
              <a:rPr lang="en-US" altLang="zh-CN" dirty="0" smtClean="0">
                <a:solidFill>
                  <a:schemeClr val="tx1"/>
                </a:solidFill>
                <a:latin typeface="Times New Roman" panose="02020603050405020304" pitchFamily="18" charset="0"/>
                <a:ea typeface="方正兰亭刊宋简体"/>
                <a:cs typeface="Times New Roman" panose="02020603050405020304" pitchFamily="18" charset="0"/>
              </a:rPr>
              <a:t>     </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而</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却不一样，熟练使用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以后，构造不同的</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，所需要花费的时间几乎是一样的，所以用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从</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HTML</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源代码中提取信息可以大大提高效率。</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Python</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中，为了使用</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XPath</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，需要安装一个第三方库：</a:t>
            </a:r>
            <a:r>
              <a:rPr lang="en-US" altLang="zh-CN" dirty="0" err="1">
                <a:solidFill>
                  <a:schemeClr val="tx1"/>
                </a:solidFill>
                <a:latin typeface="Times New Roman" panose="02020603050405020304" pitchFamily="18" charset="0"/>
                <a:ea typeface="方正兰亭刊宋简体"/>
                <a:cs typeface="Times New Roman" panose="02020603050405020304" pitchFamily="18" charset="0"/>
              </a:rPr>
              <a:t>lxml</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2648154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2">
                <a:solidFill>
                  <a:srgbClr val="7030A0"/>
                </a:solidFill>
                <a:latin typeface="黑体" panose="02010609060101010101" pitchFamily="49" charset="-122"/>
                <a:ea typeface="黑体" panose="02010609060101010101" pitchFamily="49" charset="-122"/>
                <a:cs typeface="+mn-cs"/>
              </a:rPr>
              <a:t>5.2.2  </a:t>
            </a:r>
            <a:r>
              <a:rPr lang="en-US" altLang="zh-CN" sz="4000" dirty="0" err="1" bmk="_Toc500080232">
                <a:solidFill>
                  <a:srgbClr val="7030A0"/>
                </a:solidFill>
                <a:latin typeface="黑体" panose="02010609060101010101" pitchFamily="49" charset="-122"/>
                <a:ea typeface="黑体" panose="02010609060101010101" pitchFamily="49" charset="-122"/>
                <a:cs typeface="+mn-cs"/>
              </a:rPr>
              <a:t>lxml</a:t>
            </a:r>
            <a:r>
              <a:rPr lang="zh-CN" altLang="en-US" sz="4000" dirty="0" bmk="_Toc500080232">
                <a:solidFill>
                  <a:srgbClr val="7030A0"/>
                </a:solidFill>
                <a:latin typeface="黑体" panose="02010609060101010101" pitchFamily="49" charset="-122"/>
                <a:ea typeface="黑体" panose="02010609060101010101" pitchFamily="49" charset="-122"/>
                <a:cs typeface="+mn-cs"/>
              </a:rPr>
              <a:t>的安装</a:t>
            </a:r>
            <a:endParaRPr lang="zh-CN" altLang="en-US" sz="4000" dirty="0" bmk="_Toc50008023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864100"/>
            <a:ext cx="9987033" cy="1815882"/>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．在</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Mac</a:t>
            </a:r>
            <a:r>
              <a:rPr kumimoji="0" lang="en-US" altLang="zh-CN" i="0" u="none" strike="noStrike" cap="none" normalizeH="0" baseline="0" dirty="0" smtClean="0">
                <a:ln>
                  <a:noFill/>
                </a:ln>
                <a:solidFill>
                  <a:srgbClr val="C00000"/>
                </a:solidFill>
                <a:effectLst/>
                <a:ea typeface="宋体" panose="02010600030101010101" pitchFamily="2" charset="-122"/>
                <a:cs typeface="Times New Roman" panose="02020603050405020304" pitchFamily="18" charset="0"/>
              </a:rPr>
              <a:t> </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OS</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下安装</a:t>
            </a:r>
            <a:r>
              <a:rPr kumimoji="0" lang="en-US" altLang="zh-CN" i="0" u="none" strike="noStrike" cap="none" normalizeH="0" baseline="0" dirty="0" err="1" smtClean="0">
                <a:ln>
                  <a:noFill/>
                </a:ln>
                <a:solidFill>
                  <a:srgbClr val="C00000"/>
                </a:solidFill>
                <a:effectLst/>
                <a:ea typeface="方正兰亭中黑简体"/>
                <a:cs typeface="Times New Roman" panose="02020603050405020304" pitchFamily="18" charset="0"/>
              </a:rPr>
              <a:t>lxml</a:t>
            </a:r>
            <a:endParaRPr kumimoji="0" lang="en-US" altLang="zh-CN"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如果操作系统为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Mac OS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，可以直接使用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lxml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pip install </a:t>
            </a:r>
            <a:r>
              <a:rPr kumimoji="0" lang="en-US" altLang="zh-CN" i="0" u="none" strike="noStrike" cap="none" normalizeH="0" baseline="0" dirty="0" err="1" smtClean="0">
                <a:ln>
                  <a:noFill/>
                </a:ln>
                <a:solidFill>
                  <a:srgbClr val="0070C0"/>
                </a:solidFill>
                <a:effectLst/>
                <a:cs typeface="方正兰亭刊宋简体"/>
              </a:rPr>
              <a:t>lxml</a:t>
            </a:r>
            <a:endParaRPr kumimoji="0" lang="en-US" altLang="zh-CN" i="0" u="none" strike="noStrike" cap="none" normalizeH="0" baseline="0" dirty="0" smtClean="0">
              <a:ln>
                <a:noFill/>
              </a:ln>
              <a:solidFill>
                <a:srgbClr val="0070C0"/>
              </a:solidFill>
              <a:effectLst/>
            </a:endParaRPr>
          </a:p>
        </p:txBody>
      </p:sp>
      <p:pic>
        <p:nvPicPr>
          <p:cNvPr id="3074" name="图片 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1312" y="3806723"/>
            <a:ext cx="5160815" cy="20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373561" y="5898473"/>
            <a:ext cx="425789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Mac OS</a:t>
            </a:r>
            <a:r>
              <a:rPr lang="zh-CN" altLang="zh-CN" b="1" kern="100" dirty="0">
                <a:latin typeface="Times New Roman" panose="02020603050405020304" pitchFamily="18" charset="0"/>
                <a:ea typeface="方正书宋简体"/>
                <a:cs typeface="Times New Roman" panose="02020603050405020304" pitchFamily="18" charset="0"/>
              </a:rPr>
              <a:t>中直接使用</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err="1">
                <a:latin typeface="Times New Roman" panose="02020603050405020304" pitchFamily="18" charset="0"/>
                <a:ea typeface="方正书宋简体"/>
              </a:rPr>
              <a:t>lxml</a:t>
            </a:r>
            <a:endParaRPr lang="zh-CN" altLang="en-US" b="1" dirty="0"/>
          </a:p>
        </p:txBody>
      </p:sp>
    </p:spTree>
    <p:extLst>
      <p:ext uri="{BB962C8B-B14F-4D97-AF65-F5344CB8AC3E}">
        <p14:creationId xmlns:p14="http://schemas.microsoft.com/office/powerpoint/2010/main" val="4524006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．在</a:t>
            </a:r>
            <a:r>
              <a:rPr lang="en-US" altLang="zh-CN" dirty="0">
                <a:solidFill>
                  <a:srgbClr val="C00000"/>
                </a:solidFill>
              </a:rPr>
              <a:t>Ubuntu</a:t>
            </a:r>
            <a:r>
              <a:rPr lang="zh-CN" altLang="zh-CN" dirty="0">
                <a:solidFill>
                  <a:srgbClr val="C00000"/>
                </a:solidFill>
              </a:rPr>
              <a:t>下安装</a:t>
            </a:r>
            <a:r>
              <a:rPr lang="en-US" altLang="zh-CN" dirty="0" err="1">
                <a:solidFill>
                  <a:srgbClr val="C00000"/>
                </a:solidFill>
              </a:rPr>
              <a:t>lxml</a:t>
            </a:r>
            <a:endParaRPr lang="zh-CN" altLang="zh-CN" dirty="0">
              <a:solidFill>
                <a:srgbClr val="C00000"/>
              </a:solidFill>
            </a:endParaRPr>
          </a:p>
          <a:p>
            <a:r>
              <a:rPr lang="en-US" altLang="zh-CN" dirty="0" smtClean="0"/>
              <a:t>        </a:t>
            </a:r>
            <a:r>
              <a:rPr lang="zh-CN" altLang="zh-CN" dirty="0" smtClean="0"/>
              <a:t>如果</a:t>
            </a:r>
            <a:r>
              <a:rPr lang="zh-CN" altLang="zh-CN" dirty="0"/>
              <a:t>操作系统为</a:t>
            </a:r>
            <a:r>
              <a:rPr lang="en-US" altLang="zh-CN" dirty="0"/>
              <a:t>Ubuntu</a:t>
            </a:r>
            <a:r>
              <a:rPr lang="zh-CN" altLang="zh-CN" dirty="0"/>
              <a:t>，可以使用如下命令安装</a:t>
            </a:r>
            <a:r>
              <a:rPr lang="en-US" altLang="zh-CN" dirty="0" err="1"/>
              <a:t>lxml</a:t>
            </a:r>
            <a:r>
              <a:rPr lang="zh-CN" altLang="zh-CN" dirty="0"/>
              <a:t>：</a:t>
            </a:r>
          </a:p>
          <a:p>
            <a:r>
              <a:rPr lang="en-US" altLang="zh-CN" dirty="0" err="1">
                <a:solidFill>
                  <a:srgbClr val="0070C0"/>
                </a:solidFill>
              </a:rPr>
              <a:t>sudo</a:t>
            </a:r>
            <a:r>
              <a:rPr lang="en-US" altLang="zh-CN" dirty="0">
                <a:solidFill>
                  <a:srgbClr val="0070C0"/>
                </a:solidFill>
              </a:rPr>
              <a:t> apt-get install python-</a:t>
            </a:r>
            <a:r>
              <a:rPr lang="en-US" altLang="zh-CN" dirty="0" err="1">
                <a:solidFill>
                  <a:srgbClr val="0070C0"/>
                </a:solidFill>
              </a:rPr>
              <a:t>lxml</a:t>
            </a:r>
            <a:endParaRPr lang="zh-CN" altLang="zh-CN" dirty="0">
              <a:solidFill>
                <a:srgbClr val="0070C0"/>
              </a:solidFill>
            </a:endParaRPr>
          </a:p>
          <a:p>
            <a:r>
              <a:rPr lang="en-US" altLang="zh-CN" dirty="0">
                <a:solidFill>
                  <a:srgbClr val="C00000"/>
                </a:solidFill>
              </a:rPr>
              <a:t>3</a:t>
            </a:r>
            <a:r>
              <a:rPr lang="zh-CN" altLang="zh-CN" dirty="0">
                <a:solidFill>
                  <a:srgbClr val="C00000"/>
                </a:solidFill>
              </a:rPr>
              <a:t>．在</a:t>
            </a:r>
            <a:r>
              <a:rPr lang="en-US" altLang="zh-CN" dirty="0">
                <a:solidFill>
                  <a:srgbClr val="C00000"/>
                </a:solidFill>
              </a:rPr>
              <a:t>Windows</a:t>
            </a:r>
            <a:r>
              <a:rPr lang="zh-CN" altLang="zh-CN" dirty="0">
                <a:solidFill>
                  <a:srgbClr val="C00000"/>
                </a:solidFill>
              </a:rPr>
              <a:t>下安装</a:t>
            </a:r>
            <a:r>
              <a:rPr lang="en-US" altLang="zh-CN" dirty="0" err="1">
                <a:solidFill>
                  <a:srgbClr val="C00000"/>
                </a:solidFill>
              </a:rPr>
              <a:t>lxml</a:t>
            </a:r>
            <a:endParaRPr lang="zh-CN" altLang="zh-CN" dirty="0">
              <a:solidFill>
                <a:srgbClr val="C00000"/>
              </a:solidFill>
            </a:endParaRPr>
          </a:p>
          <a:p>
            <a:r>
              <a:rPr lang="en-US" altLang="zh-CN" dirty="0" smtClean="0"/>
              <a:t>        </a:t>
            </a:r>
            <a:r>
              <a:rPr lang="zh-CN" altLang="zh-CN" dirty="0" smtClean="0"/>
              <a:t>如果</a:t>
            </a:r>
            <a:r>
              <a:rPr lang="zh-CN" altLang="zh-CN" dirty="0"/>
              <a:t>操作系统为</a:t>
            </a:r>
            <a:r>
              <a:rPr lang="en-US" altLang="zh-CN" dirty="0"/>
              <a:t>Windows</a:t>
            </a:r>
            <a:r>
              <a:rPr lang="zh-CN" altLang="zh-CN" dirty="0"/>
              <a:t>，那么安装</a:t>
            </a:r>
            <a:r>
              <a:rPr lang="en-US" altLang="zh-CN" dirty="0" err="1"/>
              <a:t>lxml</a:t>
            </a:r>
            <a:r>
              <a:rPr lang="zh-CN" altLang="zh-CN" dirty="0"/>
              <a:t>的过程比较麻烦。</a:t>
            </a:r>
          </a:p>
          <a:p>
            <a:r>
              <a:rPr lang="en-US" altLang="zh-CN" dirty="0">
                <a:solidFill>
                  <a:srgbClr val="0070C0"/>
                </a:solidFill>
              </a:rPr>
              <a:t>pip install </a:t>
            </a:r>
            <a:r>
              <a:rPr lang="en-US" altLang="zh-CN" dirty="0" err="1">
                <a:solidFill>
                  <a:srgbClr val="0070C0"/>
                </a:solidFill>
              </a:rPr>
              <a:t>lxml</a:t>
            </a:r>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3530622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7132" y="1845734"/>
            <a:ext cx="10772078" cy="4023360"/>
          </a:xfrm>
        </p:spPr>
        <p:txBody>
          <a:bodyPr/>
          <a:lstStyle/>
          <a:p>
            <a:r>
              <a:rPr lang="en-US" altLang="zh-CN" dirty="0" smtClean="0"/>
              <a:t>        </a:t>
            </a:r>
            <a:r>
              <a:rPr lang="zh-CN" altLang="zh-CN" dirty="0" smtClean="0"/>
              <a:t>如果</a:t>
            </a:r>
            <a:r>
              <a:rPr lang="zh-CN" altLang="zh-CN" dirty="0"/>
              <a:t>直接使用上面的命令来安装，</a:t>
            </a:r>
            <a:r>
              <a:rPr lang="en-US" altLang="zh-CN" dirty="0"/>
              <a:t>10</a:t>
            </a:r>
            <a:r>
              <a:rPr lang="zh-CN" altLang="zh-CN" dirty="0"/>
              <a:t>个人里面有</a:t>
            </a:r>
            <a:r>
              <a:rPr lang="en-US" altLang="zh-CN" dirty="0"/>
              <a:t>7</a:t>
            </a:r>
            <a:r>
              <a:rPr lang="zh-CN" altLang="zh-CN" dirty="0"/>
              <a:t>个人都会出问题。因为</a:t>
            </a:r>
            <a:r>
              <a:rPr lang="en-US" altLang="zh-CN" dirty="0" err="1"/>
              <a:t>lxml</a:t>
            </a:r>
            <a:r>
              <a:rPr lang="zh-CN" altLang="zh-CN" dirty="0"/>
              <a:t>的底层是使用</a:t>
            </a:r>
            <a:r>
              <a:rPr lang="en-US" altLang="zh-CN" dirty="0"/>
              <a:t>C</a:t>
            </a:r>
            <a:r>
              <a:rPr lang="zh-CN" altLang="zh-CN" dirty="0"/>
              <a:t>语言实现的，所以计算机上面需要安装</a:t>
            </a:r>
            <a:r>
              <a:rPr lang="en-US" altLang="zh-CN" dirty="0"/>
              <a:t>Virtual C++</a:t>
            </a:r>
            <a:r>
              <a:rPr lang="zh-CN" altLang="zh-CN" dirty="0"/>
              <a:t>运行库。但是即便安装好了</a:t>
            </a:r>
            <a:r>
              <a:rPr lang="en-US" altLang="zh-CN" dirty="0"/>
              <a:t>Virtual C++</a:t>
            </a:r>
            <a:r>
              <a:rPr lang="zh-CN" altLang="zh-CN" dirty="0"/>
              <a:t>运行库，还是有可能出问题。所以需要换一种办法。</a:t>
            </a:r>
          </a:p>
          <a:p>
            <a:r>
              <a:rPr lang="en-US" altLang="zh-CN" dirty="0" smtClean="0"/>
              <a:t>        </a:t>
            </a:r>
            <a:r>
              <a:rPr lang="zh-CN" altLang="zh-CN" dirty="0" smtClean="0"/>
              <a:t>请</a:t>
            </a:r>
            <a:r>
              <a:rPr lang="zh-CN" altLang="zh-CN" dirty="0"/>
              <a:t>用浏览器打开：</a:t>
            </a:r>
            <a:r>
              <a:rPr lang="en-US" altLang="zh-CN" dirty="0"/>
              <a:t>http://www.lfd.uci.edu/</a:t>
            </a:r>
            <a:r>
              <a:rPr lang="zh-CN" altLang="zh-CN" dirty="0"/>
              <a:t>～</a:t>
            </a:r>
            <a:r>
              <a:rPr lang="en-US" altLang="zh-CN" dirty="0" err="1"/>
              <a:t>gohlke</a:t>
            </a:r>
            <a:r>
              <a:rPr lang="en-US" altLang="zh-CN" dirty="0"/>
              <a:t>/</a:t>
            </a:r>
            <a:r>
              <a:rPr lang="en-US" altLang="zh-CN" dirty="0" err="1"/>
              <a:t>pythonlibs</a:t>
            </a:r>
            <a:r>
              <a:rPr lang="en-US" altLang="zh-CN" dirty="0" smtClean="0"/>
              <a:t>/</a:t>
            </a:r>
            <a:r>
              <a:rPr lang="en-US" altLang="zh-CN" dirty="0"/>
              <a:t> </a:t>
            </a:r>
            <a:r>
              <a:rPr lang="en-US" altLang="zh-CN" dirty="0" smtClean="0"/>
              <a:t>#</a:t>
            </a:r>
            <a:r>
              <a:rPr lang="en-US" altLang="zh-CN" dirty="0" err="1"/>
              <a:t>lxml</a:t>
            </a:r>
            <a:endParaRPr lang="zh-CN" altLang="zh-CN" dirty="0"/>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1844" y="4466407"/>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13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635619" y="2154166"/>
            <a:ext cx="10950498" cy="224676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根据自己计算机的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版本下载对应的</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包。例如对于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64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位的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 3.6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，可以下载</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lxml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3.7.3</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cp36m</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win_amd64.whl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下载完成以后，在存放这个</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包的文件夹中打开</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CMD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，并执行以下代码：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lxml</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3.7.3</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cp36</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cp36m</a:t>
            </a:r>
            <a:r>
              <a:rPr kumimoji="0" lang="en-US" altLang="zh-CN" i="0" u="none" strike="noStrike" cap="none" normalizeH="0" baseline="0" dirty="0" smtClean="0">
                <a:ln>
                  <a:noFill/>
                </a:ln>
                <a:solidFill>
                  <a:srgbClr val="0070C0"/>
                </a:solidFill>
                <a:effectLst/>
                <a:cs typeface="MS Mincho" panose="02020609040205080304" pitchFamily="49" charset="-128"/>
              </a:rPr>
              <a:t>‑</a:t>
            </a:r>
            <a:r>
              <a:rPr kumimoji="0" lang="en-US" altLang="zh-CN" i="0" u="none" strike="noStrike" cap="none" normalizeH="0" baseline="0" dirty="0" smtClean="0">
                <a:ln>
                  <a:noFill/>
                </a:ln>
                <a:solidFill>
                  <a:srgbClr val="0070C0"/>
                </a:solidFill>
                <a:effectLst/>
                <a:cs typeface="方正兰亭刊宋简体" charset="-122"/>
              </a:rPr>
              <a:t>win_amd64.whl</a:t>
            </a:r>
            <a:endParaRPr kumimoji="0" lang="en-US" altLang="zh-CN" i="0" u="none" strike="noStrike" cap="none" normalizeH="0" baseline="0" dirty="0" smtClean="0">
              <a:ln>
                <a:noFill/>
              </a:ln>
              <a:solidFill>
                <a:srgbClr val="0070C0"/>
              </a:solidFill>
              <a:effectLst/>
            </a:endParaRPr>
          </a:p>
        </p:txBody>
      </p:sp>
      <p:pic>
        <p:nvPicPr>
          <p:cNvPr id="5"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931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5</a:t>
            </a:r>
            <a:r>
              <a:rPr lang="zh-CN" altLang="en-US" dirty="0" smtClean="0"/>
              <a:t>章  </a:t>
            </a:r>
            <a:r>
              <a:rPr lang="zh-CN" altLang="zh-CN" dirty="0" smtClean="0"/>
              <a:t>高性能</a:t>
            </a:r>
            <a:r>
              <a:rPr lang="zh-CN" altLang="zh-CN" dirty="0"/>
              <a:t>HTML内容解析</a:t>
            </a:r>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a:t>
            </a:r>
            <a:r>
              <a:rPr lang="zh-CN" altLang="zh-CN" dirty="0" smtClean="0"/>
              <a:t>完成</a:t>
            </a:r>
            <a:r>
              <a:rPr lang="zh-CN" altLang="zh-CN" dirty="0"/>
              <a:t>第</a:t>
            </a:r>
            <a:r>
              <a:rPr lang="en-US" altLang="zh-CN" dirty="0"/>
              <a:t>4</a:t>
            </a:r>
            <a:r>
              <a:rPr lang="zh-CN" altLang="zh-CN" dirty="0"/>
              <a:t>章以后，用正则表达式从网页中提取数据应该没有什么问题了。但是，网页的源代码是一种结构化的数据，如果仅仅使用正则表达式，那么这种结构化的优势就没有被很好地利用起来。现在把正则表达式中举的那个例子再做一下演绎：有一个人，长得非常特别，身高</a:t>
            </a:r>
            <a:r>
              <a:rPr lang="en-US" altLang="zh-CN" dirty="0"/>
              <a:t>3</a:t>
            </a:r>
            <a:r>
              <a:rPr lang="zh-CN" altLang="zh-CN" dirty="0"/>
              <a:t>米，皮肤是绿色。如果他在你眼前，你必定可以一眼认出他。可是，现在只知道他在地球上，应该如何找到他？到全世界的每个地方都去看一下，直到遇到他为止。这种做法理论上当然没有问题，但却费时费力，而且人生苦短，可能一辈子也碰不到。但如果现在知道了他的地址“中国，北京，海淀区，</a:t>
            </a:r>
            <a:r>
              <a:rPr lang="en-US" altLang="zh-CN" dirty="0"/>
              <a:t>XX</a:t>
            </a:r>
            <a:r>
              <a:rPr lang="zh-CN" altLang="zh-CN" dirty="0"/>
              <a:t>路，</a:t>
            </a:r>
            <a:r>
              <a:rPr lang="en-US" altLang="zh-CN" dirty="0"/>
              <a:t>XX</a:t>
            </a:r>
            <a:r>
              <a:rPr lang="zh-CN" altLang="zh-CN" dirty="0"/>
              <a:t>号，第</a:t>
            </a:r>
            <a:r>
              <a:rPr lang="en-US" altLang="zh-CN" dirty="0"/>
              <a:t>3</a:t>
            </a:r>
            <a:r>
              <a:rPr lang="zh-CN" altLang="zh-CN" dirty="0"/>
              <a:t>层楼”，要找到他就易如反掌了。</a:t>
            </a:r>
          </a:p>
        </p:txBody>
      </p:sp>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153035" y="1918206"/>
            <a:ext cx="98866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使用这种方法，</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个人中大概有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个可以完成安装。那么还有一些人仍然不行，怎么办呢？还有一个办法。</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lxml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3.7.3</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cp36m</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MS Mincho" panose="02020609040205080304" pitchFamily="49" charset="-128"/>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win_amd64.whl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这个文件的扩展名由</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whl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改为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.zip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WinRAR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7-Zip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等解压缩工具来解压这个文件。解压以后，会得到两个文件夹，如图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69218" y="4343394"/>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514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8434" y="2034284"/>
            <a:ext cx="8471248" cy="363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00551" y="5876022"/>
            <a:ext cx="314701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  </a:t>
            </a:r>
            <a:r>
              <a:rPr lang="zh-CN" altLang="zh-CN" b="1" kern="100" dirty="0">
                <a:latin typeface="Times New Roman" panose="02020603050405020304" pitchFamily="18" charset="0"/>
                <a:ea typeface="方正书宋简体"/>
                <a:cs typeface="Times New Roman" panose="02020603050405020304" pitchFamily="18" charset="0"/>
              </a:rPr>
              <a:t>解压后得到两个文件夹</a:t>
            </a:r>
            <a:endParaRPr lang="zh-CN" altLang="en-US" b="1" dirty="0"/>
          </a:p>
        </p:txBody>
      </p:sp>
    </p:spTree>
    <p:extLst>
      <p:ext uri="{BB962C8B-B14F-4D97-AF65-F5344CB8AC3E}">
        <p14:creationId xmlns:p14="http://schemas.microsoft.com/office/powerpoint/2010/main" val="26194324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把</a:t>
            </a:r>
            <a:r>
              <a:rPr lang="zh-CN" altLang="zh-CN" dirty="0"/>
              <a:t>它们复制到</a:t>
            </a:r>
            <a:r>
              <a:rPr lang="en-US" altLang="zh-CN" dirty="0"/>
              <a:t>Python</a:t>
            </a:r>
            <a:r>
              <a:rPr lang="zh-CN" altLang="zh-CN" dirty="0"/>
              <a:t>安装文件夹下面的</a:t>
            </a:r>
            <a:r>
              <a:rPr lang="en-US" altLang="zh-CN" dirty="0"/>
              <a:t>Lib\site-packages</a:t>
            </a:r>
            <a:r>
              <a:rPr lang="zh-CN" altLang="zh-CN" dirty="0"/>
              <a:t>文件夹中即可，如图</a:t>
            </a:r>
            <a:r>
              <a:rPr lang="en-US" altLang="zh-CN" dirty="0"/>
              <a:t>5-4</a:t>
            </a:r>
            <a:r>
              <a:rPr lang="zh-CN" altLang="zh-CN" dirty="0"/>
              <a:t>所示。</a:t>
            </a:r>
          </a:p>
          <a:p>
            <a:endParaRPr lang="zh-CN" altLang="en-US" dirty="0"/>
          </a:p>
        </p:txBody>
      </p:sp>
      <p:pic>
        <p:nvPicPr>
          <p:cNvPr id="7170" name="图片 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9295" y="2670460"/>
            <a:ext cx="5314369" cy="324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888165" y="5962009"/>
            <a:ext cx="7002966"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5-4  </a:t>
            </a:r>
            <a:r>
              <a:rPr lang="zh-CN" altLang="zh-CN" b="1" kern="100" dirty="0">
                <a:latin typeface="Times New Roman" panose="02020603050405020304" pitchFamily="18" charset="0"/>
                <a:ea typeface="方正书宋简体"/>
                <a:cs typeface="Times New Roman" panose="02020603050405020304" pitchFamily="18" charset="0"/>
              </a:rPr>
              <a:t>把解压以后的两个文件夹复制到</a:t>
            </a:r>
            <a:r>
              <a:rPr lang="en-US" altLang="zh-CN" b="1" kern="100" dirty="0">
                <a:latin typeface="Times New Roman" panose="02020603050405020304" pitchFamily="18" charset="0"/>
                <a:ea typeface="方正书宋简体"/>
              </a:rPr>
              <a:t>Lib\site-packages</a:t>
            </a:r>
            <a:r>
              <a:rPr lang="zh-CN" altLang="zh-CN" b="1" kern="100" dirty="0">
                <a:latin typeface="Times New Roman" panose="02020603050405020304" pitchFamily="18" charset="0"/>
                <a:ea typeface="方正书宋简体"/>
                <a:cs typeface="Times New Roman" panose="02020603050405020304" pitchFamily="18" charset="0"/>
              </a:rPr>
              <a:t>文件夹下</a:t>
            </a:r>
            <a:endParaRPr lang="zh-CN" altLang="en-US" b="1" dirty="0"/>
          </a:p>
        </p:txBody>
      </p:sp>
    </p:spTree>
    <p:extLst>
      <p:ext uri="{BB962C8B-B14F-4D97-AF65-F5344CB8AC3E}">
        <p14:creationId xmlns:p14="http://schemas.microsoft.com/office/powerpoint/2010/main" val="986867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4</a:t>
            </a:r>
            <a:r>
              <a:rPr lang="zh-CN" altLang="zh-CN" dirty="0">
                <a:solidFill>
                  <a:srgbClr val="C00000"/>
                </a:solidFill>
              </a:rPr>
              <a:t>．验证</a:t>
            </a:r>
            <a:r>
              <a:rPr lang="en-US" altLang="zh-CN" dirty="0" err="1">
                <a:solidFill>
                  <a:srgbClr val="C00000"/>
                </a:solidFill>
              </a:rPr>
              <a:t>lxml</a:t>
            </a:r>
            <a:r>
              <a:rPr lang="zh-CN" altLang="zh-CN" dirty="0">
                <a:solidFill>
                  <a:srgbClr val="C00000"/>
                </a:solidFill>
              </a:rPr>
              <a:t>安装是否安装成功</a:t>
            </a:r>
          </a:p>
          <a:p>
            <a:r>
              <a:rPr lang="en-US" altLang="zh-CN" dirty="0" smtClean="0"/>
              <a:t>         </a:t>
            </a:r>
            <a:r>
              <a:rPr lang="zh-CN" altLang="zh-CN" dirty="0" smtClean="0"/>
              <a:t>打开</a:t>
            </a:r>
            <a:r>
              <a:rPr lang="en-US" altLang="zh-CN" dirty="0"/>
              <a:t>Python</a:t>
            </a:r>
            <a:r>
              <a:rPr lang="zh-CN" altLang="zh-CN" dirty="0"/>
              <a:t>的交互环境，输入</a:t>
            </a:r>
            <a:r>
              <a:rPr lang="en-US" altLang="zh-CN" dirty="0" err="1"/>
              <a:t>mport</a:t>
            </a:r>
            <a:r>
              <a:rPr lang="en-US" altLang="zh-CN" dirty="0"/>
              <a:t> </a:t>
            </a:r>
            <a:r>
              <a:rPr lang="en-US" altLang="zh-CN" dirty="0" err="1"/>
              <a:t>lxml</a:t>
            </a:r>
            <a:r>
              <a:rPr lang="zh-CN" altLang="zh-CN" dirty="0"/>
              <a:t>，如果不报错，就表示安装成功，如图</a:t>
            </a:r>
            <a:r>
              <a:rPr lang="en-US" altLang="zh-CN" dirty="0"/>
              <a:t>5-5</a:t>
            </a:r>
            <a:r>
              <a:rPr lang="zh-CN" altLang="zh-CN" dirty="0"/>
              <a:t>所示。</a:t>
            </a:r>
          </a:p>
          <a:p>
            <a:endParaRPr lang="zh-CN" altLang="en-US" dirty="0"/>
          </a:p>
        </p:txBody>
      </p:sp>
      <p:pic>
        <p:nvPicPr>
          <p:cNvPr id="8194"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6579" y="3519664"/>
            <a:ext cx="7902329" cy="2256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28572" y="5965232"/>
            <a:ext cx="380104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5-5  </a:t>
            </a:r>
            <a:r>
              <a:rPr lang="zh-CN" altLang="zh-CN" b="1" kern="100" dirty="0">
                <a:latin typeface="Times New Roman" panose="02020603050405020304" pitchFamily="18" charset="0"/>
                <a:ea typeface="方正书宋简体"/>
                <a:cs typeface="Times New Roman" panose="02020603050405020304" pitchFamily="18" charset="0"/>
              </a:rPr>
              <a:t>导入</a:t>
            </a:r>
            <a:r>
              <a:rPr lang="en-US" altLang="zh-CN" b="1" kern="100" dirty="0" err="1">
                <a:latin typeface="Times New Roman" panose="02020603050405020304" pitchFamily="18" charset="0"/>
                <a:ea typeface="方正书宋简体"/>
              </a:rPr>
              <a:t>lxml</a:t>
            </a:r>
            <a:r>
              <a:rPr lang="zh-CN" altLang="zh-CN" b="1" kern="100" dirty="0">
                <a:latin typeface="Times New Roman" panose="02020603050405020304" pitchFamily="18" charset="0"/>
                <a:ea typeface="方正书宋简体"/>
                <a:cs typeface="Times New Roman" panose="02020603050405020304" pitchFamily="18" charset="0"/>
              </a:rPr>
              <a:t>不报错说明安装成功</a:t>
            </a:r>
            <a:endParaRPr lang="zh-CN" altLang="en-US" b="1" dirty="0"/>
          </a:p>
        </p:txBody>
      </p:sp>
    </p:spTree>
    <p:extLst>
      <p:ext uri="{BB962C8B-B14F-4D97-AF65-F5344CB8AC3E}">
        <p14:creationId xmlns:p14="http://schemas.microsoft.com/office/powerpoint/2010/main" val="1099358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3">
                <a:solidFill>
                  <a:srgbClr val="7030A0"/>
                </a:solidFill>
                <a:latin typeface="黑体" panose="02010609060101010101" pitchFamily="49" charset="-122"/>
                <a:ea typeface="黑体" panose="02010609060101010101" pitchFamily="49" charset="-122"/>
                <a:cs typeface="+mn-cs"/>
              </a:rPr>
              <a:t>5.2.3  </a:t>
            </a:r>
            <a:r>
              <a:rPr lang="en-US" altLang="zh-CN" sz="4000" dirty="0" err="1" bmk="_Toc500080233">
                <a:solidFill>
                  <a:srgbClr val="7030A0"/>
                </a:solidFill>
                <a:latin typeface="黑体" panose="02010609060101010101" pitchFamily="49" charset="-122"/>
                <a:ea typeface="黑体" panose="02010609060101010101" pitchFamily="49" charset="-122"/>
                <a:cs typeface="+mn-cs"/>
              </a:rPr>
              <a:t>XPath</a:t>
            </a:r>
            <a:r>
              <a:rPr lang="zh-CN" altLang="en-US" sz="4000" dirty="0" bmk="_Toc500080233">
                <a:solidFill>
                  <a:srgbClr val="7030A0"/>
                </a:solidFill>
                <a:latin typeface="黑体" panose="02010609060101010101" pitchFamily="49" charset="-122"/>
                <a:ea typeface="黑体" panose="02010609060101010101" pitchFamily="49" charset="-122"/>
                <a:cs typeface="+mn-cs"/>
              </a:rPr>
              <a:t>语法讲解</a:t>
            </a:r>
            <a:endParaRPr lang="zh-CN" altLang="en-US" sz="4000" dirty="0" bmk="_Toc50008023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68630" y="2094547"/>
            <a:ext cx="11362814"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如果要从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节的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代码中提取出以下信息，该怎么办？</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1</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2</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rgbClr val="0070C0"/>
                </a:solidFill>
                <a:effectLst/>
                <a:cs typeface="方正兰亭刊宋简体"/>
              </a:rPr>
              <a:t>我需要的信息</a:t>
            </a:r>
            <a:r>
              <a:rPr kumimoji="0" lang="en-US" altLang="zh-CN" i="0" u="none" strike="noStrike" cap="none" normalizeH="0" baseline="0" dirty="0" smtClean="0">
                <a:ln>
                  <a:noFill/>
                </a:ln>
                <a:solidFill>
                  <a:srgbClr val="0070C0"/>
                </a:solidFill>
                <a:effectLst/>
                <a:cs typeface="方正兰亭刊宋简体"/>
              </a:rPr>
              <a:t>3</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在看</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的用法之前，请各位读者思考，如果使用正则表达式应该要写几行代码才能实现。</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557302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使用</a:t>
            </a:r>
            <a:r>
              <a:rPr lang="en-US" altLang="zh-CN" dirty="0" err="1"/>
              <a:t>XPath</a:t>
            </a:r>
            <a:r>
              <a:rPr lang="zh-CN" altLang="zh-CN" dirty="0"/>
              <a:t>，代码只有一行：</a:t>
            </a:r>
          </a:p>
          <a:p>
            <a:r>
              <a:rPr lang="en-US" altLang="zh-CN" dirty="0">
                <a:solidFill>
                  <a:srgbClr val="0070C0"/>
                </a:solidFill>
              </a:rPr>
              <a:t>info = </a:t>
            </a:r>
            <a:r>
              <a:rPr lang="en-US" altLang="zh-CN" dirty="0" err="1">
                <a:solidFill>
                  <a:srgbClr val="0070C0"/>
                </a:solidFill>
              </a:rPr>
              <a:t>selector.xpath</a:t>
            </a:r>
            <a:r>
              <a:rPr lang="en-US" altLang="zh-CN" dirty="0">
                <a:solidFill>
                  <a:srgbClr val="0070C0"/>
                </a:solidFill>
              </a:rPr>
              <a:t>('//div[@class="useful"]/</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smtClean="0"/>
              <a:t>        </a:t>
            </a:r>
            <a:r>
              <a:rPr lang="zh-CN" altLang="zh-CN" dirty="0" smtClean="0"/>
              <a:t>这</a:t>
            </a:r>
            <a:r>
              <a:rPr lang="zh-CN" altLang="zh-CN" dirty="0"/>
              <a:t>一行代码可以直接返回一个列表，列表中就是需要提取的</a:t>
            </a:r>
            <a:r>
              <a:rPr lang="en-US" altLang="zh-CN" dirty="0"/>
              <a:t>3</a:t>
            </a:r>
            <a:r>
              <a:rPr lang="zh-CN" altLang="zh-CN" dirty="0"/>
              <a:t>句话，如图</a:t>
            </a:r>
            <a:r>
              <a:rPr lang="en-US" altLang="zh-CN" dirty="0"/>
              <a:t>5-6</a:t>
            </a:r>
            <a:r>
              <a:rPr lang="zh-CN" altLang="zh-CN" dirty="0"/>
              <a:t>所示。</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754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592" y="1868603"/>
            <a:ext cx="4680338" cy="378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57592" y="5786812"/>
            <a:ext cx="495520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5-6  </a:t>
            </a:r>
            <a:r>
              <a:rPr lang="zh-CN" altLang="zh-CN" b="1" kern="100" dirty="0">
                <a:latin typeface="Times New Roman" panose="02020603050405020304" pitchFamily="18" charset="0"/>
                <a:ea typeface="方正书宋简体"/>
                <a:cs typeface="Times New Roman" panose="02020603050405020304" pitchFamily="18" charset="0"/>
              </a:rPr>
              <a:t>使用一行</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语句获得需要的全部数据</a:t>
            </a:r>
            <a:endParaRPr lang="zh-CN" altLang="en-US" b="1" dirty="0"/>
          </a:p>
        </p:txBody>
      </p:sp>
    </p:spTree>
    <p:extLst>
      <p:ext uri="{BB962C8B-B14F-4D97-AF65-F5344CB8AC3E}">
        <p14:creationId xmlns:p14="http://schemas.microsoft.com/office/powerpoint/2010/main" val="41785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455383" cy="4023360"/>
          </a:xfrm>
        </p:spPr>
        <p:txBody>
          <a:bodyPr/>
          <a:lstStyle/>
          <a:p>
            <a:r>
              <a:rPr lang="en-US" altLang="zh-CN" dirty="0" smtClean="0"/>
              <a:t>         </a:t>
            </a:r>
            <a:r>
              <a:rPr lang="zh-CN" altLang="zh-CN" dirty="0" smtClean="0"/>
              <a:t>使用</a:t>
            </a:r>
            <a:r>
              <a:rPr lang="en-US" altLang="zh-CN" dirty="0" err="1"/>
              <a:t>XPath</a:t>
            </a:r>
            <a:r>
              <a:rPr lang="zh-CN" altLang="zh-CN" dirty="0"/>
              <a:t>的代码如下：</a:t>
            </a:r>
          </a:p>
          <a:p>
            <a:r>
              <a:rPr lang="en-US" altLang="zh-CN" dirty="0">
                <a:solidFill>
                  <a:srgbClr val="0070C0"/>
                </a:solidFill>
              </a:rPr>
              <a:t>import </a:t>
            </a:r>
            <a:r>
              <a:rPr lang="en-US" altLang="zh-CN" dirty="0" err="1">
                <a:solidFill>
                  <a:srgbClr val="0070C0"/>
                </a:solidFill>
              </a:rPr>
              <a:t>lxml</a:t>
            </a:r>
            <a:r>
              <a:rPr lang="en-US" altLang="zh-CN" dirty="0">
                <a:solidFill>
                  <a:srgbClr val="0070C0"/>
                </a:solidFill>
              </a:rPr>
              <a:t> html</a:t>
            </a:r>
            <a:endParaRPr lang="zh-CN" altLang="zh-CN" dirty="0">
              <a:solidFill>
                <a:srgbClr val="0070C0"/>
              </a:solidFill>
            </a:endParaRPr>
          </a:p>
          <a:p>
            <a:r>
              <a:rPr lang="en-US" altLang="zh-CN" dirty="0">
                <a:solidFill>
                  <a:srgbClr val="0070C0"/>
                </a:solidFill>
              </a:rPr>
              <a:t>selector = </a:t>
            </a:r>
            <a:r>
              <a:rPr lang="en-US" altLang="zh-CN" dirty="0" err="1">
                <a:solidFill>
                  <a:srgbClr val="0070C0"/>
                </a:solidFill>
              </a:rPr>
              <a:t>lxml.fromstring</a:t>
            </a:r>
            <a:r>
              <a:rPr lang="en-US" altLang="zh-CN" dirty="0">
                <a:solidFill>
                  <a:srgbClr val="0070C0"/>
                </a:solidFill>
              </a:rPr>
              <a:t>('</a:t>
            </a:r>
            <a:r>
              <a:rPr lang="zh-CN" altLang="zh-CN" dirty="0">
                <a:solidFill>
                  <a:srgbClr val="0070C0"/>
                </a:solidFill>
              </a:rPr>
              <a:t>网页源代码</a:t>
            </a:r>
            <a:r>
              <a:rPr lang="en-US" altLang="zh-CN" dirty="0">
                <a:solidFill>
                  <a:srgbClr val="0070C0"/>
                </a:solidFill>
              </a:rPr>
              <a:t>')</a:t>
            </a:r>
            <a:endParaRPr lang="zh-CN" altLang="zh-CN" dirty="0">
              <a:solidFill>
                <a:srgbClr val="0070C0"/>
              </a:solidFill>
            </a:endParaRPr>
          </a:p>
          <a:p>
            <a:r>
              <a:rPr lang="en-US" altLang="zh-CN" dirty="0">
                <a:solidFill>
                  <a:srgbClr val="0070C0"/>
                </a:solidFill>
              </a:rPr>
              <a:t>info = </a:t>
            </a:r>
            <a:r>
              <a:rPr lang="en-US" altLang="zh-CN" dirty="0" err="1">
                <a:solidFill>
                  <a:srgbClr val="0070C0"/>
                </a:solidFill>
              </a:rPr>
              <a:t>selector.xpath</a:t>
            </a:r>
            <a:r>
              <a:rPr lang="en-US" altLang="zh-CN" dirty="0">
                <a:solidFill>
                  <a:srgbClr val="0070C0"/>
                </a:solidFill>
              </a:rPr>
              <a:t>('</a:t>
            </a:r>
            <a:r>
              <a:rPr lang="zh-CN" altLang="zh-CN" dirty="0">
                <a:solidFill>
                  <a:srgbClr val="0070C0"/>
                </a:solidFill>
              </a:rPr>
              <a:t>一段</a:t>
            </a:r>
            <a:r>
              <a:rPr lang="en-US" altLang="zh-CN" dirty="0" err="1">
                <a:solidFill>
                  <a:srgbClr val="0070C0"/>
                </a:solidFill>
              </a:rPr>
              <a:t>XPath</a:t>
            </a:r>
            <a:r>
              <a:rPr lang="zh-CN" altLang="zh-CN" dirty="0">
                <a:solidFill>
                  <a:srgbClr val="0070C0"/>
                </a:solidFill>
              </a:rPr>
              <a:t>语句</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其中</a:t>
            </a:r>
            <a:r>
              <a:rPr lang="zh-CN" altLang="zh-CN" dirty="0"/>
              <a:t>的“网页源代码”可以使用</a:t>
            </a:r>
            <a:r>
              <a:rPr lang="en-US" altLang="zh-CN" dirty="0"/>
              <a:t>requests</a:t>
            </a:r>
            <a:r>
              <a:rPr lang="zh-CN" altLang="zh-CN" dirty="0"/>
              <a:t>来获取。“一段</a:t>
            </a:r>
            <a:r>
              <a:rPr lang="en-US" altLang="zh-CN" dirty="0" err="1"/>
              <a:t>XPath</a:t>
            </a:r>
            <a:r>
              <a:rPr lang="zh-CN" altLang="zh-CN" dirty="0"/>
              <a:t>语句”可以按照一定的规则来构造。</a:t>
            </a:r>
          </a:p>
          <a:p>
            <a:endParaRPr lang="zh-CN" altLang="en-US" dirty="0"/>
          </a:p>
        </p:txBody>
      </p:sp>
    </p:spTree>
    <p:extLst>
      <p:ext uri="{BB962C8B-B14F-4D97-AF65-F5344CB8AC3E}">
        <p14:creationId xmlns:p14="http://schemas.microsoft.com/office/powerpoint/2010/main" val="157015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5259" y="1845734"/>
            <a:ext cx="10917043" cy="4577368"/>
          </a:xfrm>
        </p:spPr>
        <p:txBody>
          <a:bodyPr>
            <a:normAutofit/>
          </a:bodyPr>
          <a:lstStyle/>
          <a:p>
            <a:r>
              <a:rPr lang="en-US" altLang="zh-CN" dirty="0">
                <a:solidFill>
                  <a:srgbClr val="C00000"/>
                </a:solidFill>
              </a:rPr>
              <a:t>1</a:t>
            </a:r>
            <a:r>
              <a:rPr lang="zh-CN" altLang="zh-CN" dirty="0">
                <a:solidFill>
                  <a:srgbClr val="C00000"/>
                </a:solidFill>
              </a:rPr>
              <a:t>．</a:t>
            </a:r>
            <a:r>
              <a:rPr lang="en-US" altLang="zh-CN" dirty="0" err="1">
                <a:solidFill>
                  <a:srgbClr val="C00000"/>
                </a:solidFill>
              </a:rPr>
              <a:t>XPath</a:t>
            </a:r>
            <a:r>
              <a:rPr lang="zh-CN" altLang="zh-CN" dirty="0">
                <a:solidFill>
                  <a:srgbClr val="C00000"/>
                </a:solidFill>
              </a:rPr>
              <a:t>语句格式</a:t>
            </a:r>
          </a:p>
          <a:p>
            <a:r>
              <a:rPr lang="en-US" altLang="zh-CN" dirty="0" smtClean="0"/>
              <a:t>         </a:t>
            </a:r>
            <a:r>
              <a:rPr lang="zh-CN" altLang="zh-CN" dirty="0" smtClean="0"/>
              <a:t>核心</a:t>
            </a:r>
            <a:r>
              <a:rPr lang="zh-CN" altLang="zh-CN" dirty="0"/>
              <a:t>思想：写</a:t>
            </a:r>
            <a:r>
              <a:rPr lang="en-US" altLang="zh-CN" dirty="0" err="1"/>
              <a:t>XPath</a:t>
            </a:r>
            <a:r>
              <a:rPr lang="zh-CN" altLang="zh-CN" dirty="0"/>
              <a:t>就是写地址。</a:t>
            </a:r>
          </a:p>
          <a:p>
            <a:r>
              <a:rPr lang="en-US" altLang="zh-CN" dirty="0" smtClean="0"/>
              <a:t>         </a:t>
            </a:r>
            <a:r>
              <a:rPr lang="zh-CN" altLang="zh-CN" dirty="0" smtClean="0"/>
              <a:t>获取文本：</a:t>
            </a:r>
            <a:endParaRPr lang="zh-CN" altLang="zh-CN" dirty="0"/>
          </a:p>
          <a:p>
            <a:r>
              <a:rPr lang="en-US" altLang="zh-CN" dirty="0">
                <a:solidFill>
                  <a:srgbClr val="0070C0"/>
                </a:solidFill>
              </a:rPr>
              <a:t>//</a:t>
            </a:r>
            <a:r>
              <a:rPr lang="zh-CN" altLang="zh-CN" dirty="0">
                <a:solidFill>
                  <a:srgbClr val="0070C0"/>
                </a:solidFill>
              </a:rPr>
              <a:t>标签</a:t>
            </a:r>
            <a:r>
              <a:rPr lang="en-US" altLang="zh-CN" dirty="0">
                <a:solidFill>
                  <a:srgbClr val="0070C0"/>
                </a:solidFill>
              </a:rPr>
              <a:t>1[@</a:t>
            </a:r>
            <a:r>
              <a:rPr lang="zh-CN" altLang="zh-CN" dirty="0">
                <a:solidFill>
                  <a:srgbClr val="0070C0"/>
                </a:solidFill>
              </a:rPr>
              <a:t>属性</a:t>
            </a:r>
            <a:r>
              <a:rPr lang="en-US" altLang="zh-CN" dirty="0">
                <a:solidFill>
                  <a:srgbClr val="0070C0"/>
                </a:solidFill>
              </a:rPr>
              <a:t>1="</a:t>
            </a:r>
            <a:r>
              <a:rPr lang="zh-CN" altLang="zh-CN" dirty="0">
                <a:solidFill>
                  <a:srgbClr val="0070C0"/>
                </a:solidFill>
              </a:rPr>
              <a:t>属性值</a:t>
            </a:r>
            <a:r>
              <a:rPr lang="en-US" altLang="zh-CN" dirty="0">
                <a:solidFill>
                  <a:srgbClr val="0070C0"/>
                </a:solidFill>
              </a:rPr>
              <a:t>1"]/</a:t>
            </a:r>
            <a:r>
              <a:rPr lang="zh-CN" altLang="zh-CN" dirty="0">
                <a:solidFill>
                  <a:srgbClr val="0070C0"/>
                </a:solidFill>
              </a:rPr>
              <a:t>标签</a:t>
            </a:r>
            <a:r>
              <a:rPr lang="en-US" altLang="zh-CN" dirty="0">
                <a:solidFill>
                  <a:srgbClr val="0070C0"/>
                </a:solidFill>
              </a:rPr>
              <a:t>2[@</a:t>
            </a:r>
            <a:r>
              <a:rPr lang="zh-CN" altLang="zh-CN" dirty="0">
                <a:solidFill>
                  <a:srgbClr val="0070C0"/>
                </a:solidFill>
              </a:rPr>
              <a:t>属性</a:t>
            </a:r>
            <a:r>
              <a:rPr lang="en-US" altLang="zh-CN" dirty="0">
                <a:solidFill>
                  <a:srgbClr val="0070C0"/>
                </a:solidFill>
              </a:rPr>
              <a:t>2="</a:t>
            </a:r>
            <a:r>
              <a:rPr lang="zh-CN" altLang="zh-CN" dirty="0">
                <a:solidFill>
                  <a:srgbClr val="0070C0"/>
                </a:solidFill>
              </a:rPr>
              <a:t>属性值</a:t>
            </a:r>
            <a:r>
              <a:rPr lang="en-US" altLang="zh-CN" dirty="0">
                <a:solidFill>
                  <a:srgbClr val="0070C0"/>
                </a:solidFill>
              </a:rPr>
              <a:t>2"]/..../text()</a:t>
            </a:r>
            <a:endParaRPr lang="zh-CN" altLang="zh-CN" dirty="0">
              <a:solidFill>
                <a:srgbClr val="0070C0"/>
              </a:solidFill>
            </a:endParaRPr>
          </a:p>
          <a:p>
            <a:r>
              <a:rPr lang="zh-CN" altLang="zh-CN" dirty="0">
                <a:solidFill>
                  <a:srgbClr val="0070C0"/>
                </a:solidFill>
              </a:rPr>
              <a:t>获取属性值：</a:t>
            </a:r>
          </a:p>
          <a:p>
            <a:r>
              <a:rPr lang="en-US" altLang="zh-CN" dirty="0">
                <a:solidFill>
                  <a:srgbClr val="0070C0"/>
                </a:solidFill>
              </a:rPr>
              <a:t>//</a:t>
            </a:r>
            <a:r>
              <a:rPr lang="zh-CN" altLang="zh-CN" dirty="0">
                <a:solidFill>
                  <a:srgbClr val="0070C0"/>
                </a:solidFill>
              </a:rPr>
              <a:t>标签</a:t>
            </a:r>
            <a:r>
              <a:rPr lang="en-US" altLang="zh-CN" dirty="0">
                <a:solidFill>
                  <a:srgbClr val="0070C0"/>
                </a:solidFill>
              </a:rPr>
              <a:t>1[@</a:t>
            </a:r>
            <a:r>
              <a:rPr lang="zh-CN" altLang="zh-CN" dirty="0">
                <a:solidFill>
                  <a:srgbClr val="0070C0"/>
                </a:solidFill>
              </a:rPr>
              <a:t>属性</a:t>
            </a:r>
            <a:r>
              <a:rPr lang="en-US" altLang="zh-CN" dirty="0">
                <a:solidFill>
                  <a:srgbClr val="0070C0"/>
                </a:solidFill>
              </a:rPr>
              <a:t>1="</a:t>
            </a:r>
            <a:r>
              <a:rPr lang="zh-CN" altLang="zh-CN" dirty="0">
                <a:solidFill>
                  <a:srgbClr val="0070C0"/>
                </a:solidFill>
              </a:rPr>
              <a:t>属性值</a:t>
            </a:r>
            <a:r>
              <a:rPr lang="en-US" altLang="zh-CN" dirty="0">
                <a:solidFill>
                  <a:srgbClr val="0070C0"/>
                </a:solidFill>
              </a:rPr>
              <a:t>1"]/</a:t>
            </a:r>
            <a:r>
              <a:rPr lang="zh-CN" altLang="zh-CN" dirty="0">
                <a:solidFill>
                  <a:srgbClr val="0070C0"/>
                </a:solidFill>
              </a:rPr>
              <a:t>标签</a:t>
            </a:r>
            <a:r>
              <a:rPr lang="en-US" altLang="zh-CN" dirty="0">
                <a:solidFill>
                  <a:srgbClr val="0070C0"/>
                </a:solidFill>
              </a:rPr>
              <a:t>2[@</a:t>
            </a:r>
            <a:r>
              <a:rPr lang="zh-CN" altLang="zh-CN" dirty="0">
                <a:solidFill>
                  <a:srgbClr val="0070C0"/>
                </a:solidFill>
              </a:rPr>
              <a:t>属性</a:t>
            </a:r>
            <a:r>
              <a:rPr lang="en-US" altLang="zh-CN" dirty="0">
                <a:solidFill>
                  <a:srgbClr val="0070C0"/>
                </a:solidFill>
              </a:rPr>
              <a:t>2="</a:t>
            </a:r>
            <a:r>
              <a:rPr lang="zh-CN" altLang="zh-CN" dirty="0">
                <a:solidFill>
                  <a:srgbClr val="0070C0"/>
                </a:solidFill>
              </a:rPr>
              <a:t>属性值</a:t>
            </a:r>
            <a:r>
              <a:rPr lang="en-US" altLang="zh-CN" dirty="0">
                <a:solidFill>
                  <a:srgbClr val="0070C0"/>
                </a:solidFill>
              </a:rPr>
              <a:t>2"]/..../@</a:t>
            </a:r>
            <a:r>
              <a:rPr lang="zh-CN" altLang="zh-CN" dirty="0">
                <a:solidFill>
                  <a:srgbClr val="0070C0"/>
                </a:solidFill>
              </a:rPr>
              <a:t>属性</a:t>
            </a:r>
            <a:r>
              <a:rPr lang="en-US" altLang="zh-CN" dirty="0">
                <a:solidFill>
                  <a:srgbClr val="0070C0"/>
                </a:solidFill>
              </a:rPr>
              <a:t>n</a:t>
            </a:r>
            <a:endParaRPr lang="zh-CN" altLang="zh-CN" dirty="0">
              <a:solidFill>
                <a:srgbClr val="0070C0"/>
              </a:solidFill>
            </a:endParaRPr>
          </a:p>
          <a:p>
            <a:r>
              <a:rPr lang="zh-CN" altLang="zh-CN" dirty="0">
                <a:solidFill>
                  <a:srgbClr val="0070C0"/>
                </a:solidFill>
              </a:rPr>
              <a:t>其中，</a:t>
            </a:r>
            <a:r>
              <a:rPr lang="en-US" altLang="zh-CN" dirty="0">
                <a:solidFill>
                  <a:srgbClr val="0070C0"/>
                </a:solidFill>
              </a:rPr>
              <a:t>[@</a:t>
            </a:r>
            <a:r>
              <a:rPr lang="zh-CN" altLang="zh-CN" dirty="0">
                <a:solidFill>
                  <a:srgbClr val="0070C0"/>
                </a:solidFill>
              </a:rPr>
              <a:t>属性</a:t>
            </a:r>
            <a:r>
              <a:rPr lang="en-US" altLang="zh-CN" dirty="0">
                <a:solidFill>
                  <a:srgbClr val="0070C0"/>
                </a:solidFill>
              </a:rPr>
              <a:t>="</a:t>
            </a:r>
            <a:r>
              <a:rPr lang="zh-CN" altLang="zh-CN" dirty="0">
                <a:solidFill>
                  <a:srgbClr val="0070C0"/>
                </a:solidFill>
              </a:rPr>
              <a:t>属性值</a:t>
            </a:r>
            <a:r>
              <a:rPr lang="en-US" altLang="zh-CN" dirty="0">
                <a:solidFill>
                  <a:srgbClr val="0070C0"/>
                </a:solidFill>
              </a:rPr>
              <a:t>"]</a:t>
            </a:r>
            <a:r>
              <a:rPr lang="zh-CN" altLang="zh-CN" dirty="0">
                <a:solidFill>
                  <a:srgbClr val="0070C0"/>
                </a:solidFill>
              </a:rPr>
              <a:t>不是必需的。它的作用是帮助过滤相同的标签。在不需要过滤相同标签的情况下可以省略</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11263598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2</a:t>
            </a:r>
            <a:r>
              <a:rPr lang="zh-CN" altLang="zh-CN" dirty="0">
                <a:solidFill>
                  <a:srgbClr val="C00000"/>
                </a:solidFill>
              </a:rPr>
              <a:t>．标签</a:t>
            </a:r>
            <a:r>
              <a:rPr lang="en-US" altLang="zh-CN" dirty="0">
                <a:solidFill>
                  <a:srgbClr val="C00000"/>
                </a:solidFill>
              </a:rPr>
              <a:t>1</a:t>
            </a:r>
            <a:r>
              <a:rPr lang="zh-CN" altLang="zh-CN" dirty="0">
                <a:solidFill>
                  <a:srgbClr val="C00000"/>
                </a:solidFill>
              </a:rPr>
              <a:t>的选取</a:t>
            </a:r>
          </a:p>
          <a:p>
            <a:r>
              <a:rPr lang="en-US" altLang="zh-CN" dirty="0" smtClean="0"/>
              <a:t>         </a:t>
            </a:r>
            <a:r>
              <a:rPr lang="zh-CN" altLang="zh-CN" dirty="0" smtClean="0"/>
              <a:t>标签</a:t>
            </a:r>
            <a:r>
              <a:rPr lang="en-US" altLang="zh-CN" dirty="0"/>
              <a:t>1</a:t>
            </a:r>
            <a:r>
              <a:rPr lang="zh-CN" altLang="zh-CN" dirty="0"/>
              <a:t>可以直接从</a:t>
            </a:r>
            <a:r>
              <a:rPr lang="en-US" altLang="zh-CN" dirty="0"/>
              <a:t>html</a:t>
            </a:r>
            <a:r>
              <a:rPr lang="zh-CN" altLang="zh-CN" dirty="0"/>
              <a:t>这个最外层的标签开始，一层一层往下找，这个时候，</a:t>
            </a:r>
            <a:r>
              <a:rPr lang="en-US" altLang="zh-CN" dirty="0" err="1"/>
              <a:t>XPath</a:t>
            </a:r>
            <a:r>
              <a:rPr lang="zh-CN" altLang="zh-CN" dirty="0"/>
              <a:t>语句是这样的：</a:t>
            </a:r>
          </a:p>
          <a:p>
            <a:r>
              <a:rPr lang="en-US" altLang="zh-CN" dirty="0">
                <a:solidFill>
                  <a:srgbClr val="0070C0"/>
                </a:solidFill>
              </a:rPr>
              <a:t>/html/body/div[@class="useful"]/</a:t>
            </a:r>
            <a:r>
              <a:rPr lang="en-US" altLang="zh-CN" dirty="0" err="1">
                <a:solidFill>
                  <a:srgbClr val="0070C0"/>
                </a:solidFill>
              </a:rPr>
              <a:t>ul</a:t>
            </a:r>
            <a:r>
              <a:rPr lang="en-US" altLang="zh-CN" dirty="0">
                <a:solidFill>
                  <a:srgbClr val="0070C0"/>
                </a:solidFill>
              </a:rPr>
              <a:t>/li/text</a:t>
            </a:r>
            <a:r>
              <a:rPr lang="en-US" altLang="zh-CN" dirty="0" smtClean="0">
                <a:solidFill>
                  <a:srgbClr val="0070C0"/>
                </a:solidFill>
              </a:rPr>
              <a:t>()</a:t>
            </a:r>
            <a:endParaRPr lang="zh-CN" altLang="zh-CN" dirty="0">
              <a:solidFill>
                <a:srgbClr val="0070C0"/>
              </a:solidFill>
            </a:endParaRPr>
          </a:p>
        </p:txBody>
      </p:sp>
      <p:sp>
        <p:nvSpPr>
          <p:cNvPr id="4" name="矩形 2"/>
          <p:cNvSpPr/>
          <p:nvPr/>
        </p:nvSpPr>
        <p:spPr>
          <a:xfrm>
            <a:off x="8594253" y="3857414"/>
            <a:ext cx="2410184" cy="2190944"/>
          </a:xfrm>
          <a:custGeom>
            <a:avLst/>
            <a:gdLst>
              <a:gd name="connsiteX0" fmla="*/ 0 w 2016224"/>
              <a:gd name="connsiteY0" fmla="*/ 0 h 2448272"/>
              <a:gd name="connsiteX1" fmla="*/ 2016224 w 2016224"/>
              <a:gd name="connsiteY1" fmla="*/ 0 h 2448272"/>
              <a:gd name="connsiteX2" fmla="*/ 2016224 w 2016224"/>
              <a:gd name="connsiteY2" fmla="*/ 2448272 h 2448272"/>
              <a:gd name="connsiteX3" fmla="*/ 0 w 2016224"/>
              <a:gd name="connsiteY3" fmla="*/ 2448272 h 2448272"/>
              <a:gd name="connsiteX4" fmla="*/ 0 w 2016224"/>
              <a:gd name="connsiteY4" fmla="*/ 0 h 2448272"/>
              <a:gd name="connsiteX0" fmla="*/ 536448 w 2552672"/>
              <a:gd name="connsiteY0" fmla="*/ 0 h 2448272"/>
              <a:gd name="connsiteX1" fmla="*/ 2552672 w 2552672"/>
              <a:gd name="connsiteY1" fmla="*/ 0 h 2448272"/>
              <a:gd name="connsiteX2" fmla="*/ 2552672 w 2552672"/>
              <a:gd name="connsiteY2" fmla="*/ 2448272 h 2448272"/>
              <a:gd name="connsiteX3" fmla="*/ 0 w 2552672"/>
              <a:gd name="connsiteY3" fmla="*/ 2423888 h 2448272"/>
              <a:gd name="connsiteX4" fmla="*/ 536448 w 2552672"/>
              <a:gd name="connsiteY4" fmla="*/ 0 h 2448272"/>
              <a:gd name="connsiteX0" fmla="*/ 536448 w 2552672"/>
              <a:gd name="connsiteY0" fmla="*/ 0 h 2448272"/>
              <a:gd name="connsiteX1" fmla="*/ 2552672 w 2552672"/>
              <a:gd name="connsiteY1" fmla="*/ 0 h 2448272"/>
              <a:gd name="connsiteX2" fmla="*/ 2064992 w 2552672"/>
              <a:gd name="connsiteY2" fmla="*/ 2448272 h 2448272"/>
              <a:gd name="connsiteX3" fmla="*/ 0 w 2552672"/>
              <a:gd name="connsiteY3" fmla="*/ 2423888 h 2448272"/>
              <a:gd name="connsiteX4" fmla="*/ 536448 w 2552672"/>
              <a:gd name="connsiteY4" fmla="*/ 0 h 2448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2672" h="2448272">
                <a:moveTo>
                  <a:pt x="536448" y="0"/>
                </a:moveTo>
                <a:lnTo>
                  <a:pt x="2552672" y="0"/>
                </a:lnTo>
                <a:lnTo>
                  <a:pt x="2064992" y="2448272"/>
                </a:lnTo>
                <a:lnTo>
                  <a:pt x="0" y="2423888"/>
                </a:lnTo>
                <a:lnTo>
                  <a:pt x="536448" y="0"/>
                </a:lnTo>
                <a:close/>
              </a:path>
            </a:pathLst>
          </a:cu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4" tIns="45717" rIns="91434" bIns="45717" rtlCol="0" anchor="ctr"/>
          <a:lstStyle/>
          <a:p>
            <a:pPr algn="ctr"/>
            <a:endParaRPr lang="zh-CN" altLang="en-US"/>
          </a:p>
        </p:txBody>
      </p:sp>
    </p:spTree>
    <p:extLst>
      <p:ext uri="{BB962C8B-B14F-4D97-AF65-F5344CB8AC3E}">
        <p14:creationId xmlns:p14="http://schemas.microsoft.com/office/powerpoint/2010/main" val="25431570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987" y="1845734"/>
            <a:ext cx="10058400" cy="4023360"/>
          </a:xfrm>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a:t>
            </a:r>
            <a:r>
              <a:rPr lang="en-US" altLang="zh-CN" dirty="0"/>
              <a:t>HTML</a:t>
            </a:r>
            <a:r>
              <a:rPr lang="zh-CN" altLang="zh-CN" dirty="0"/>
              <a:t>基础结构。</a:t>
            </a:r>
          </a:p>
          <a:p>
            <a:r>
              <a:rPr lang="zh-CN" altLang="zh-CN" dirty="0"/>
              <a:t>（</a:t>
            </a:r>
            <a:r>
              <a:rPr lang="en-US" altLang="zh-CN" dirty="0"/>
              <a:t>2</a:t>
            </a:r>
            <a:r>
              <a:rPr lang="zh-CN" altLang="zh-CN" dirty="0"/>
              <a:t>）使用</a:t>
            </a:r>
            <a:r>
              <a:rPr lang="en-US" altLang="zh-CN" dirty="0" err="1"/>
              <a:t>XPath</a:t>
            </a:r>
            <a:r>
              <a:rPr lang="zh-CN" altLang="zh-CN" dirty="0"/>
              <a:t>从</a:t>
            </a:r>
            <a:r>
              <a:rPr lang="en-US" altLang="zh-CN" dirty="0"/>
              <a:t>HTML</a:t>
            </a:r>
            <a:r>
              <a:rPr lang="zh-CN" altLang="zh-CN" dirty="0"/>
              <a:t>源代码中提取有用信息。</a:t>
            </a:r>
          </a:p>
          <a:p>
            <a:r>
              <a:rPr lang="zh-CN" altLang="zh-CN" dirty="0"/>
              <a:t>（</a:t>
            </a:r>
            <a:r>
              <a:rPr lang="en-US" altLang="zh-CN" dirty="0"/>
              <a:t>3</a:t>
            </a:r>
            <a:r>
              <a:rPr lang="zh-CN" altLang="zh-CN" dirty="0"/>
              <a:t>）使用</a:t>
            </a:r>
            <a:r>
              <a:rPr lang="en-US" altLang="zh-CN" dirty="0"/>
              <a:t>Beautiful Soup4</a:t>
            </a:r>
            <a:r>
              <a:rPr lang="zh-CN" altLang="zh-CN" dirty="0"/>
              <a:t>从</a:t>
            </a:r>
            <a:r>
              <a:rPr lang="en-US" altLang="zh-CN" dirty="0"/>
              <a:t>HTML</a:t>
            </a:r>
            <a:r>
              <a:rPr lang="zh-CN" altLang="zh-CN" dirty="0"/>
              <a:t>源代码中提取有用信息。</a:t>
            </a:r>
          </a:p>
          <a:p>
            <a:r>
              <a:rPr lang="en-US" altLang="zh-CN" dirty="0"/>
              <a:t> </a:t>
            </a:r>
            <a:endParaRPr lang="zh-CN" altLang="zh-CN" dirty="0"/>
          </a:p>
          <a:p>
            <a:endParaRPr lang="zh-CN" altLang="en-US" dirty="0"/>
          </a:p>
        </p:txBody>
      </p:sp>
      <p:pic>
        <p:nvPicPr>
          <p:cNvPr id="5"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439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当</a:t>
            </a:r>
            <a:r>
              <a:rPr lang="zh-CN" altLang="zh-CN" dirty="0"/>
              <a:t>以</a:t>
            </a:r>
            <a:r>
              <a:rPr lang="en-US" altLang="zh-CN" dirty="0"/>
              <a:t>html</a:t>
            </a:r>
            <a:r>
              <a:rPr lang="zh-CN" altLang="zh-CN" dirty="0"/>
              <a:t>开头的时候，它前面是单斜线。这样写虽然也可以达到目的，但是却多此一举。正如在淘宝买东西时，没有人会把收货地址的形式写为“地球，亚洲，中国，北京，海淀区，××路，××号”一样。地址前面的“地球，亚洲，中国”写了虽然也没错，但却没有必要。谁都知道全世界只有一个北京。而北京必定在中国，中国必定在亚洲，亚洲必定在地球上。所以，写收货地址的时候，直接写北京就可以了，前面的“地球，亚洲，中国”可以省略。</a:t>
            </a:r>
            <a:r>
              <a:rPr lang="en-US" altLang="zh-CN" dirty="0" err="1"/>
              <a:t>XPath</a:t>
            </a:r>
            <a:r>
              <a:rPr lang="zh-CN" altLang="zh-CN" dirty="0"/>
              <a:t>也是同样的道理。在</a:t>
            </a:r>
            <a:r>
              <a:rPr lang="en-US" altLang="zh-CN" dirty="0" err="1"/>
              <a:t>XPath</a:t>
            </a:r>
            <a:r>
              <a:rPr lang="zh-CN" altLang="zh-CN" dirty="0"/>
              <a:t>里面找到一个标志性的“地标”，然后从这个标志性的“地标”开始往下找就可以了。标志性的“地标”前面的标签都可以省略。</a:t>
            </a:r>
          </a:p>
          <a:p>
            <a:endParaRPr lang="zh-CN" altLang="en-US" dirty="0"/>
          </a:p>
          <a:p>
            <a:endParaRPr lang="zh-CN" altLang="en-US" dirty="0"/>
          </a:p>
        </p:txBody>
      </p:sp>
    </p:spTree>
    <p:extLst>
      <p:ext uri="{BB962C8B-B14F-4D97-AF65-F5344CB8AC3E}">
        <p14:creationId xmlns:p14="http://schemas.microsoft.com/office/powerpoint/2010/main" val="2051821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solidFill>
                  <a:srgbClr val="C00000"/>
                </a:solidFill>
              </a:rPr>
              <a:t>3</a:t>
            </a:r>
            <a:r>
              <a:rPr lang="zh-CN" altLang="zh-CN" dirty="0">
                <a:solidFill>
                  <a:srgbClr val="C00000"/>
                </a:solidFill>
              </a:rPr>
              <a:t>．哪些属性可以省略</a:t>
            </a:r>
          </a:p>
          <a:p>
            <a:r>
              <a:rPr lang="en-US" altLang="zh-CN" dirty="0" smtClean="0"/>
              <a:t>       </a:t>
            </a:r>
            <a:r>
              <a:rPr lang="zh-CN" altLang="zh-CN" dirty="0" smtClean="0"/>
              <a:t>来</a:t>
            </a:r>
            <a:r>
              <a:rPr lang="zh-CN" altLang="zh-CN" dirty="0"/>
              <a:t>细看下面这个代码片段：</a:t>
            </a:r>
          </a:p>
          <a:p>
            <a:r>
              <a:rPr lang="en-US" altLang="zh-CN" dirty="0">
                <a:solidFill>
                  <a:srgbClr val="0070C0"/>
                </a:solidFill>
              </a:rPr>
              <a:t>&lt;div class="useful"&gt;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3&lt;/li</a:t>
            </a:r>
            <a:r>
              <a:rPr lang="en-US" altLang="zh-CN" dirty="0" smtClean="0">
                <a:solidFill>
                  <a:srgbClr val="0070C0"/>
                </a:solidFill>
              </a:rPr>
              <a:t>&gt;</a:t>
            </a:r>
            <a:endParaRPr lang="zh-CN" altLang="zh-CN" dirty="0">
              <a:solidFill>
                <a:srgbClr val="0070C0"/>
              </a:solidFill>
            </a:endParaRPr>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129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a:t>
            </a:r>
            <a:r>
              <a:rPr lang="zh-CN" altLang="zh-CN" dirty="0">
                <a:solidFill>
                  <a:srgbClr val="0070C0"/>
                </a:solidFill>
              </a:rPr>
              <a:t>&lt;/ul&gt;</a:t>
            </a:r>
          </a:p>
          <a:p>
            <a:r>
              <a:rPr lang="zh-CN" altLang="zh-CN" dirty="0">
                <a:solidFill>
                  <a:srgbClr val="0070C0"/>
                </a:solidFill>
              </a:rPr>
              <a:t>&lt;/div&gt;</a:t>
            </a:r>
          </a:p>
          <a:p>
            <a:r>
              <a:rPr lang="en-US" altLang="zh-CN" dirty="0" smtClean="0"/>
              <a:t>         &lt;</a:t>
            </a:r>
            <a:r>
              <a:rPr lang="en-US" altLang="zh-CN" dirty="0" err="1"/>
              <a:t>ul</a:t>
            </a:r>
            <a:r>
              <a:rPr lang="en-US" altLang="zh-CN" dirty="0"/>
              <a:t>&gt;</a:t>
            </a:r>
            <a:r>
              <a:rPr lang="zh-CN" altLang="zh-CN" dirty="0"/>
              <a:t>标签本身就没有属性，则写</a:t>
            </a:r>
            <a:r>
              <a:rPr lang="en-US" altLang="zh-CN" dirty="0" err="1"/>
              <a:t>XPath</a:t>
            </a:r>
            <a:r>
              <a:rPr lang="zh-CN" altLang="zh-CN" dirty="0"/>
              <a:t>的时候，其属性可以省略。</a:t>
            </a:r>
          </a:p>
          <a:p>
            <a:r>
              <a:rPr lang="en-US" altLang="zh-CN" dirty="0" smtClean="0"/>
              <a:t>         </a:t>
            </a:r>
            <a:r>
              <a:rPr lang="zh-CN" altLang="zh-CN" dirty="0" smtClean="0"/>
              <a:t>标签</a:t>
            </a:r>
            <a:r>
              <a:rPr lang="zh-CN" altLang="zh-CN" dirty="0"/>
              <a:t>有属性，但是如果这个标签的所有属性值都相同，则可以省略属性，例如</a:t>
            </a:r>
            <a:r>
              <a:rPr lang="en-US" altLang="zh-CN" dirty="0"/>
              <a:t>&lt;li class="info"&gt;</a:t>
            </a:r>
            <a:r>
              <a:rPr lang="zh-CN" altLang="zh-CN" dirty="0"/>
              <a:t>，所有的</a:t>
            </a:r>
            <a:r>
              <a:rPr lang="en-US" altLang="zh-CN" dirty="0"/>
              <a:t>&lt;li&gt;</a:t>
            </a:r>
            <a:r>
              <a:rPr lang="zh-CN" altLang="zh-CN" dirty="0"/>
              <a:t>标签都有一个</a:t>
            </a:r>
            <a:r>
              <a:rPr lang="en-US" altLang="zh-CN" dirty="0"/>
              <a:t>class</a:t>
            </a:r>
            <a:r>
              <a:rPr lang="zh-CN" altLang="zh-CN" dirty="0"/>
              <a:t>属性，值都为</a:t>
            </a:r>
            <a:r>
              <a:rPr lang="en-US" altLang="zh-CN" dirty="0"/>
              <a:t>info</a:t>
            </a:r>
            <a:r>
              <a:rPr lang="zh-CN" altLang="zh-CN" dirty="0"/>
              <a:t>，所以属性可以省略。</a:t>
            </a:r>
          </a:p>
          <a:p>
            <a:endParaRPr lang="zh-CN" altLang="en-US" dirty="0"/>
          </a:p>
        </p:txBody>
      </p:sp>
    </p:spTree>
    <p:extLst>
      <p:ext uri="{BB962C8B-B14F-4D97-AF65-F5344CB8AC3E}">
        <p14:creationId xmlns:p14="http://schemas.microsoft.com/office/powerpoint/2010/main" val="1112931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058400" cy="4755788"/>
          </a:xfrm>
        </p:spPr>
        <p:txBody>
          <a:bodyPr>
            <a:normAutofit/>
          </a:bodyPr>
          <a:lstStyle/>
          <a:p>
            <a:r>
              <a:rPr lang="en-US" altLang="zh-CN" dirty="0">
                <a:solidFill>
                  <a:srgbClr val="C00000"/>
                </a:solidFill>
              </a:rPr>
              <a:t>4</a:t>
            </a:r>
            <a:r>
              <a:rPr lang="zh-CN" altLang="zh-CN" dirty="0">
                <a:solidFill>
                  <a:srgbClr val="C00000"/>
                </a:solidFill>
              </a:rPr>
              <a:t>．</a:t>
            </a:r>
            <a:r>
              <a:rPr lang="en-US" altLang="zh-CN" dirty="0" err="1">
                <a:solidFill>
                  <a:srgbClr val="C00000"/>
                </a:solidFill>
              </a:rPr>
              <a:t>XPath</a:t>
            </a:r>
            <a:r>
              <a:rPr lang="zh-CN" altLang="zh-CN" dirty="0">
                <a:solidFill>
                  <a:srgbClr val="C00000"/>
                </a:solidFill>
              </a:rPr>
              <a:t>的特殊情况</a:t>
            </a:r>
          </a:p>
          <a:p>
            <a:pPr marL="0" indent="0">
              <a:buNone/>
            </a:pPr>
            <a:r>
              <a:rPr lang="zh-CN" altLang="zh-CN" dirty="0"/>
              <a:t>（</a:t>
            </a:r>
            <a:r>
              <a:rPr lang="en-US" altLang="zh-CN" dirty="0"/>
              <a:t>1</a:t>
            </a:r>
            <a:r>
              <a:rPr lang="zh-CN" altLang="zh-CN" dirty="0"/>
              <a:t>）以相同字符串</a:t>
            </a:r>
            <a:r>
              <a:rPr lang="zh-CN" altLang="zh-CN" dirty="0" smtClean="0"/>
              <a:t>开头</a:t>
            </a:r>
            <a:endParaRPr lang="en-US" altLang="zh-CN" dirty="0" smtClean="0"/>
          </a:p>
          <a:p>
            <a:r>
              <a:rPr lang="en-US" altLang="zh-CN" dirty="0" smtClean="0"/>
              <a:t>        </a:t>
            </a:r>
            <a:r>
              <a:rPr lang="zh-CN" altLang="zh-CN" dirty="0" smtClean="0"/>
              <a:t>有</a:t>
            </a:r>
            <a:r>
              <a:rPr lang="zh-CN" altLang="zh-CN" dirty="0"/>
              <a:t>一段如下的</a:t>
            </a:r>
            <a:r>
              <a:rPr lang="en-US" altLang="zh-CN" dirty="0"/>
              <a:t>HTML</a:t>
            </a:r>
            <a:r>
              <a:rPr lang="zh-CN" altLang="zh-CN" dirty="0"/>
              <a:t>代码：</a:t>
            </a:r>
          </a:p>
          <a:p>
            <a:r>
              <a:rPr lang="en-US" altLang="zh-CN" dirty="0">
                <a:solidFill>
                  <a:srgbClr val="0070C0"/>
                </a:solidFill>
              </a:rPr>
              <a:t>&lt;!DOCTYPE html&gt;</a:t>
            </a:r>
            <a:endParaRPr lang="zh-CN" altLang="zh-CN" dirty="0">
              <a:solidFill>
                <a:srgbClr val="0070C0"/>
              </a:solidFill>
            </a:endParaRPr>
          </a:p>
          <a:p>
            <a:r>
              <a:rPr lang="en-US" altLang="zh-CN" dirty="0">
                <a:solidFill>
                  <a:srgbClr val="0070C0"/>
                </a:solidFill>
              </a:rPr>
              <a:t>&lt;html&gt;</a:t>
            </a:r>
            <a:endParaRPr lang="zh-CN" altLang="zh-CN" dirty="0">
              <a:solidFill>
                <a:srgbClr val="0070C0"/>
              </a:solidFill>
            </a:endParaRPr>
          </a:p>
          <a:p>
            <a:r>
              <a:rPr lang="en-US" altLang="zh-CN" dirty="0">
                <a:solidFill>
                  <a:srgbClr val="0070C0"/>
                </a:solidFill>
              </a:rPr>
              <a:t>&lt;head </a:t>
            </a:r>
            <a:r>
              <a:rPr lang="en-US" altLang="zh-CN" dirty="0" err="1">
                <a:solidFill>
                  <a:srgbClr val="0070C0"/>
                </a:solidFill>
              </a:rPr>
              <a:t>lang</a:t>
            </a:r>
            <a:r>
              <a:rPr lang="en-US" altLang="zh-CN" dirty="0">
                <a:solidFill>
                  <a:srgbClr val="0070C0"/>
                </a:solidFill>
              </a:rPr>
              <a:t>="en"&gt;</a:t>
            </a:r>
            <a:endParaRPr lang="zh-CN" altLang="zh-CN" dirty="0">
              <a:solidFill>
                <a:srgbClr val="0070C0"/>
              </a:solidFill>
            </a:endParaRPr>
          </a:p>
          <a:p>
            <a:r>
              <a:rPr lang="en-US" altLang="zh-CN" dirty="0">
                <a:solidFill>
                  <a:srgbClr val="0070C0"/>
                </a:solidFill>
              </a:rPr>
              <a:t>    &lt;meta charset="UTF-8"&gt;</a:t>
            </a:r>
            <a:endParaRPr lang="zh-CN" altLang="zh-CN" dirty="0">
              <a:solidFill>
                <a:srgbClr val="0070C0"/>
              </a:solidFill>
            </a:endParaRPr>
          </a:p>
          <a:p>
            <a:r>
              <a:rPr lang="en-US" altLang="zh-CN" dirty="0">
                <a:solidFill>
                  <a:srgbClr val="0070C0"/>
                </a:solidFill>
              </a:rPr>
              <a:t>    &lt;title&gt;&lt;/title</a:t>
            </a:r>
            <a:r>
              <a:rPr lang="en-US" altLang="zh-CN" dirty="0" smtClean="0">
                <a:solidFill>
                  <a:srgbClr val="0070C0"/>
                </a:solidFill>
              </a:rPr>
              <a:t>&gt;</a:t>
            </a:r>
            <a:endParaRPr lang="zh-CN" altLang="zh-CN" dirty="0">
              <a:solidFill>
                <a:srgbClr val="0070C0"/>
              </a:solidFill>
            </a:endParaRPr>
          </a:p>
        </p:txBody>
      </p:sp>
      <p:sp>
        <p:nvSpPr>
          <p:cNvPr id="4" name="椭圆 3"/>
          <p:cNvSpPr/>
          <p:nvPr/>
        </p:nvSpPr>
        <p:spPr>
          <a:xfrm>
            <a:off x="7302865" y="2016279"/>
            <a:ext cx="3852815" cy="3852815"/>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75415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21075" y="1868036"/>
            <a:ext cx="10058400" cy="4555066"/>
          </a:xfrm>
        </p:spPr>
        <p:txBody>
          <a:bodyPr>
            <a:normAutofit fontScale="85000" lnSpcReduction="20000"/>
          </a:bodyPr>
          <a:lstStyle/>
          <a:p>
            <a:r>
              <a:rPr lang="en-US" altLang="zh-CN" sz="3300" dirty="0">
                <a:solidFill>
                  <a:srgbClr val="0070C0"/>
                </a:solidFill>
              </a:rPr>
              <a:t>&lt;/head&gt;</a:t>
            </a:r>
            <a:endParaRPr lang="zh-CN" altLang="zh-CN" sz="3300" dirty="0">
              <a:solidFill>
                <a:srgbClr val="0070C0"/>
              </a:solidFill>
            </a:endParaRPr>
          </a:p>
          <a:p>
            <a:r>
              <a:rPr lang="en-US" altLang="zh-CN" sz="3300" dirty="0">
                <a:solidFill>
                  <a:srgbClr val="0070C0"/>
                </a:solidFill>
              </a:rPr>
              <a:t>&lt;body&gt;</a:t>
            </a:r>
            <a:endParaRPr lang="zh-CN" altLang="zh-CN" sz="3300" dirty="0">
              <a:solidFill>
                <a:srgbClr val="0070C0"/>
              </a:solidFill>
            </a:endParaRPr>
          </a:p>
          <a:p>
            <a:r>
              <a:rPr lang="en-US" altLang="zh-CN" sz="3300" dirty="0">
                <a:solidFill>
                  <a:srgbClr val="0070C0"/>
                </a:solidFill>
              </a:rPr>
              <a:t>    &lt;div id="test-1"&gt;</a:t>
            </a:r>
            <a:r>
              <a:rPr lang="zh-CN" altLang="zh-CN" sz="3300" dirty="0">
                <a:solidFill>
                  <a:srgbClr val="0070C0"/>
                </a:solidFill>
              </a:rPr>
              <a:t>需要的内容</a:t>
            </a:r>
            <a:r>
              <a:rPr lang="en-US" altLang="zh-CN" sz="3300" dirty="0">
                <a:solidFill>
                  <a:srgbClr val="0070C0"/>
                </a:solidFill>
              </a:rPr>
              <a:t>1&lt;/div&gt;</a:t>
            </a:r>
            <a:endParaRPr lang="zh-CN" altLang="zh-CN" sz="3300" dirty="0">
              <a:solidFill>
                <a:srgbClr val="0070C0"/>
              </a:solidFill>
            </a:endParaRPr>
          </a:p>
          <a:p>
            <a:r>
              <a:rPr lang="en-US" altLang="zh-CN" sz="3300" dirty="0">
                <a:solidFill>
                  <a:srgbClr val="0070C0"/>
                </a:solidFill>
              </a:rPr>
              <a:t>    &lt;div id="test-2"&gt;</a:t>
            </a:r>
            <a:r>
              <a:rPr lang="zh-CN" altLang="zh-CN" sz="3300" dirty="0">
                <a:solidFill>
                  <a:srgbClr val="0070C0"/>
                </a:solidFill>
              </a:rPr>
              <a:t>需要的内容</a:t>
            </a:r>
            <a:r>
              <a:rPr lang="en-US" altLang="zh-CN" sz="3300" dirty="0">
                <a:solidFill>
                  <a:srgbClr val="0070C0"/>
                </a:solidFill>
              </a:rPr>
              <a:t>2&lt;/div&gt;</a:t>
            </a:r>
            <a:endParaRPr lang="zh-CN" altLang="zh-CN" sz="3300" dirty="0">
              <a:solidFill>
                <a:srgbClr val="0070C0"/>
              </a:solidFill>
            </a:endParaRPr>
          </a:p>
          <a:p>
            <a:r>
              <a:rPr lang="en-US" altLang="zh-CN" sz="3300" dirty="0">
                <a:solidFill>
                  <a:srgbClr val="0070C0"/>
                </a:solidFill>
              </a:rPr>
              <a:t>    &lt;div id="</a:t>
            </a:r>
            <a:r>
              <a:rPr lang="en-US" altLang="zh-CN" sz="3300" dirty="0" err="1">
                <a:solidFill>
                  <a:srgbClr val="0070C0"/>
                </a:solidFill>
              </a:rPr>
              <a:t>testfault</a:t>
            </a:r>
            <a:r>
              <a:rPr lang="en-US" altLang="zh-CN" sz="3300" dirty="0">
                <a:solidFill>
                  <a:srgbClr val="0070C0"/>
                </a:solidFill>
              </a:rPr>
              <a:t>"&gt;</a:t>
            </a:r>
            <a:r>
              <a:rPr lang="zh-CN" altLang="zh-CN" sz="3300" dirty="0">
                <a:solidFill>
                  <a:srgbClr val="0070C0"/>
                </a:solidFill>
              </a:rPr>
              <a:t>需要的内容</a:t>
            </a:r>
            <a:r>
              <a:rPr lang="en-US" altLang="zh-CN" sz="3300" dirty="0">
                <a:solidFill>
                  <a:srgbClr val="0070C0"/>
                </a:solidFill>
              </a:rPr>
              <a:t>3&lt;/div&gt;</a:t>
            </a:r>
            <a:endParaRPr lang="zh-CN" altLang="zh-CN" sz="3300" dirty="0">
              <a:solidFill>
                <a:srgbClr val="0070C0"/>
              </a:solidFill>
            </a:endParaRPr>
          </a:p>
          <a:p>
            <a:r>
              <a:rPr lang="en-US" altLang="zh-CN" sz="3300" dirty="0">
                <a:solidFill>
                  <a:srgbClr val="0070C0"/>
                </a:solidFill>
              </a:rPr>
              <a:t>    &lt;div id="useless"&gt;</a:t>
            </a:r>
            <a:r>
              <a:rPr lang="zh-CN" altLang="zh-CN" sz="3300" dirty="0">
                <a:solidFill>
                  <a:srgbClr val="0070C0"/>
                </a:solidFill>
              </a:rPr>
              <a:t>这是我不需要的内容</a:t>
            </a:r>
            <a:r>
              <a:rPr lang="en-US" altLang="zh-CN" sz="3300" dirty="0">
                <a:solidFill>
                  <a:srgbClr val="0070C0"/>
                </a:solidFill>
              </a:rPr>
              <a:t>&lt;/div&gt;</a:t>
            </a:r>
            <a:endParaRPr lang="zh-CN" altLang="zh-CN" sz="3300" dirty="0">
              <a:solidFill>
                <a:srgbClr val="0070C0"/>
              </a:solidFill>
            </a:endParaRPr>
          </a:p>
          <a:p>
            <a:r>
              <a:rPr lang="en-US" altLang="zh-CN" sz="3300" dirty="0">
                <a:solidFill>
                  <a:srgbClr val="0070C0"/>
                </a:solidFill>
              </a:rPr>
              <a:t>&lt;/body&gt;</a:t>
            </a:r>
            <a:endParaRPr lang="zh-CN" altLang="zh-CN" sz="3300" dirty="0">
              <a:solidFill>
                <a:srgbClr val="0070C0"/>
              </a:solidFill>
            </a:endParaRPr>
          </a:p>
          <a:p>
            <a:r>
              <a:rPr lang="en-US" altLang="zh-CN" sz="3300" dirty="0">
                <a:solidFill>
                  <a:srgbClr val="0070C0"/>
                </a:solidFill>
              </a:rPr>
              <a:t>&lt;/html&gt;</a:t>
            </a:r>
            <a:endParaRPr lang="zh-CN" altLang="zh-CN" sz="3300" dirty="0">
              <a:solidFill>
                <a:srgbClr val="0070C0"/>
              </a:solidFill>
            </a:endParaRPr>
          </a:p>
          <a:p>
            <a:pPr marL="0" indent="0">
              <a:buNone/>
            </a:pPr>
            <a:r>
              <a:rPr lang="en-US" altLang="zh-CN" sz="3100" dirty="0" smtClean="0"/>
              <a:t>         </a:t>
            </a:r>
            <a:r>
              <a:rPr lang="zh-CN" altLang="zh-CN" sz="3100" dirty="0" smtClean="0"/>
              <a:t>其</a:t>
            </a:r>
            <a:r>
              <a:rPr lang="zh-CN" altLang="zh-CN" sz="3100" dirty="0"/>
              <a:t>运行结果如图</a:t>
            </a:r>
            <a:r>
              <a:rPr lang="en-US" altLang="zh-CN" sz="3100" dirty="0"/>
              <a:t>5-7</a:t>
            </a:r>
            <a:r>
              <a:rPr lang="zh-CN" altLang="zh-CN" sz="3100" dirty="0"/>
              <a:t>所示。</a:t>
            </a:r>
          </a:p>
          <a:p>
            <a:endParaRPr lang="zh-CN" altLang="en-US" dirty="0"/>
          </a:p>
          <a:p>
            <a:endParaRPr lang="zh-CN" altLang="en-US" dirty="0"/>
          </a:p>
        </p:txBody>
      </p:sp>
      <p:pic>
        <p:nvPicPr>
          <p:cNvPr id="11266" name="图片 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99466" y="2099321"/>
            <a:ext cx="4265212" cy="3387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88675" y="5853719"/>
            <a:ext cx="3568606"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5-7  </a:t>
            </a:r>
            <a:r>
              <a:rPr lang="zh-CN" altLang="zh-CN" b="1" kern="100" dirty="0">
                <a:latin typeface="Times New Roman" panose="02020603050405020304" pitchFamily="18" charset="0"/>
                <a:ea typeface="方正书宋简体"/>
                <a:cs typeface="Times New Roman" panose="02020603050405020304" pitchFamily="18" charset="0"/>
              </a:rPr>
              <a:t>获取所有以</a:t>
            </a:r>
            <a:r>
              <a:rPr lang="en-US" altLang="zh-CN" b="1" kern="100" dirty="0">
                <a:latin typeface="Times New Roman" panose="02020603050405020304" pitchFamily="18" charset="0"/>
                <a:ea typeface="方正书宋简体"/>
              </a:rPr>
              <a:t>test</a:t>
            </a:r>
            <a:r>
              <a:rPr lang="zh-CN" altLang="zh-CN" b="1" kern="100" dirty="0">
                <a:latin typeface="Times New Roman" panose="02020603050405020304" pitchFamily="18" charset="0"/>
                <a:ea typeface="方正书宋简体"/>
                <a:cs typeface="Times New Roman" panose="02020603050405020304" pitchFamily="18" charset="0"/>
              </a:rPr>
              <a:t>开头的元素</a:t>
            </a:r>
            <a:endParaRPr lang="zh-CN" altLang="en-US" b="1" dirty="0"/>
          </a:p>
        </p:txBody>
      </p:sp>
    </p:spTree>
    <p:extLst>
      <p:ext uri="{BB962C8B-B14F-4D97-AF65-F5344CB8AC3E}">
        <p14:creationId xmlns:p14="http://schemas.microsoft.com/office/powerpoint/2010/main" val="20942839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47493" y="1845734"/>
            <a:ext cx="10459844" cy="4023360"/>
          </a:xfrm>
        </p:spPr>
        <p:txBody>
          <a:bodyPr/>
          <a:lstStyle/>
          <a:p>
            <a:pPr marL="0" indent="0">
              <a:buNone/>
            </a:pPr>
            <a:r>
              <a:rPr lang="zh-CN" altLang="zh-CN" dirty="0"/>
              <a:t>（</a:t>
            </a:r>
            <a:r>
              <a:rPr lang="en-US" altLang="zh-CN" dirty="0"/>
              <a:t>2</a:t>
            </a:r>
            <a:r>
              <a:rPr lang="zh-CN" altLang="zh-CN" dirty="0"/>
              <a:t>）属性值包含相同字符串</a:t>
            </a:r>
          </a:p>
          <a:p>
            <a:r>
              <a:rPr lang="en-US" altLang="zh-CN" dirty="0" smtClean="0"/>
              <a:t>        </a:t>
            </a:r>
            <a:r>
              <a:rPr lang="zh-CN" altLang="zh-CN" dirty="0" smtClean="0"/>
              <a:t>寻找</a:t>
            </a:r>
            <a:r>
              <a:rPr lang="zh-CN" altLang="zh-CN" dirty="0"/>
              <a:t>属性值包含某些字符串的元素时，</a:t>
            </a:r>
            <a:r>
              <a:rPr lang="en-US" altLang="zh-CN" dirty="0" err="1"/>
              <a:t>XPath</a:t>
            </a:r>
            <a:r>
              <a:rPr lang="zh-CN" altLang="zh-CN" dirty="0"/>
              <a:t>的写法格式和以某些字符串开头的写法格式是相同的，只不过关键字从“</a:t>
            </a:r>
            <a:r>
              <a:rPr lang="en-US" altLang="zh-CN" dirty="0"/>
              <a:t>starts-with</a:t>
            </a:r>
            <a:r>
              <a:rPr lang="zh-CN" altLang="zh-CN" dirty="0"/>
              <a:t>”变成了“</a:t>
            </a:r>
            <a:r>
              <a:rPr lang="en-US" altLang="zh-CN" dirty="0"/>
              <a:t>contains</a:t>
            </a:r>
            <a:r>
              <a:rPr lang="zh-CN" altLang="zh-CN" dirty="0"/>
              <a:t>”。例如提取所有属性值中包含“</a:t>
            </a:r>
            <a:r>
              <a:rPr lang="en-US" altLang="zh-CN" dirty="0"/>
              <a:t>-key</a:t>
            </a:r>
            <a:r>
              <a:rPr lang="zh-CN" altLang="zh-CN" dirty="0"/>
              <a:t>”的标签中的文本信息，其代码和运行结果如图</a:t>
            </a:r>
            <a:r>
              <a:rPr lang="en-US" altLang="zh-CN" dirty="0"/>
              <a:t>5-8</a:t>
            </a:r>
            <a:r>
              <a:rPr lang="zh-CN" altLang="zh-CN" dirty="0"/>
              <a:t>所示。</a:t>
            </a:r>
          </a:p>
          <a:p>
            <a:endParaRPr lang="zh-CN" altLang="en-US" dirty="0"/>
          </a:p>
        </p:txBody>
      </p:sp>
      <p:sp>
        <p:nvSpPr>
          <p:cNvPr id="4" name="椭圆 3"/>
          <p:cNvSpPr/>
          <p:nvPr/>
        </p:nvSpPr>
        <p:spPr>
          <a:xfrm>
            <a:off x="1049476" y="4126115"/>
            <a:ext cx="1961842" cy="1963381"/>
          </a:xfrm>
          <a:prstGeom prst="ellipse">
            <a:avLst/>
          </a:prstGeom>
          <a:blipFill>
            <a:blip r:embed="rId2"/>
            <a:stretch>
              <a:fillRect/>
            </a:stretch>
          </a:blip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781253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5239" y="1944403"/>
            <a:ext cx="5033754" cy="400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00726" y="5954080"/>
            <a:ext cx="4302781"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5-8  </a:t>
            </a:r>
            <a:r>
              <a:rPr lang="zh-CN" altLang="zh-CN" b="1" kern="100" dirty="0">
                <a:latin typeface="Times New Roman" panose="02020603050405020304" pitchFamily="18" charset="0"/>
                <a:ea typeface="方正书宋简体"/>
                <a:cs typeface="Times New Roman" panose="02020603050405020304" pitchFamily="18" charset="0"/>
              </a:rPr>
              <a:t>获取所有属性值都包含</a:t>
            </a:r>
            <a:r>
              <a:rPr lang="en-US" altLang="zh-CN" b="1" kern="100" dirty="0">
                <a:latin typeface="Times New Roman" panose="02020603050405020304" pitchFamily="18" charset="0"/>
                <a:ea typeface="方正书宋简体"/>
              </a:rPr>
              <a:t>-key</a:t>
            </a:r>
            <a:r>
              <a:rPr lang="zh-CN" altLang="zh-CN" b="1" kern="100" dirty="0">
                <a:latin typeface="Times New Roman" panose="02020603050405020304" pitchFamily="18" charset="0"/>
                <a:ea typeface="方正书宋简体"/>
                <a:cs typeface="Times New Roman" panose="02020603050405020304" pitchFamily="18" charset="0"/>
              </a:rPr>
              <a:t>的元素</a:t>
            </a:r>
            <a:endParaRPr lang="zh-CN" altLang="en-US" b="1" dirty="0"/>
          </a:p>
        </p:txBody>
      </p:sp>
    </p:spTree>
    <p:extLst>
      <p:ext uri="{BB962C8B-B14F-4D97-AF65-F5344CB8AC3E}">
        <p14:creationId xmlns:p14="http://schemas.microsoft.com/office/powerpoint/2010/main" val="2028006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689559" cy="4555066"/>
          </a:xfrm>
        </p:spPr>
        <p:txBody>
          <a:bodyPr>
            <a:noAutofit/>
          </a:bodyPr>
          <a:lstStyle/>
          <a:p>
            <a:pPr marL="0" indent="0">
              <a:buNone/>
            </a:pPr>
            <a:r>
              <a:rPr lang="zh-CN" altLang="zh-CN" dirty="0"/>
              <a:t>（</a:t>
            </a:r>
            <a:r>
              <a:rPr lang="en-US" altLang="zh-CN" dirty="0"/>
              <a:t>3</a:t>
            </a:r>
            <a:r>
              <a:rPr lang="zh-CN" altLang="zh-CN" dirty="0"/>
              <a:t>）对</a:t>
            </a:r>
            <a:r>
              <a:rPr lang="en-US" altLang="zh-CN" dirty="0" err="1"/>
              <a:t>XPath</a:t>
            </a:r>
            <a:r>
              <a:rPr lang="zh-CN" altLang="zh-CN" dirty="0"/>
              <a:t>返回的对象执行</a:t>
            </a:r>
            <a:r>
              <a:rPr lang="en-US" altLang="zh-CN" dirty="0" err="1"/>
              <a:t>XPath</a:t>
            </a:r>
            <a:endParaRPr lang="zh-CN" altLang="zh-CN" dirty="0"/>
          </a:p>
          <a:p>
            <a:r>
              <a:rPr lang="en-US" altLang="zh-CN" dirty="0" smtClean="0"/>
              <a:t>          </a:t>
            </a:r>
            <a:r>
              <a:rPr lang="en-US" altLang="zh-CN" dirty="0" err="1" smtClean="0"/>
              <a:t>XPath</a:t>
            </a:r>
            <a:r>
              <a:rPr lang="zh-CN" altLang="zh-CN" dirty="0"/>
              <a:t>也支持先抓大再抓小。还是以</a:t>
            </a:r>
            <a:r>
              <a:rPr lang="en-US" altLang="zh-CN" dirty="0"/>
              <a:t>5.1</a:t>
            </a:r>
            <a:r>
              <a:rPr lang="zh-CN" altLang="zh-CN" dirty="0"/>
              <a:t>节中的</a:t>
            </a:r>
            <a:r>
              <a:rPr lang="en-US" altLang="zh-CN" dirty="0"/>
              <a:t>HTML</a:t>
            </a:r>
            <a:r>
              <a:rPr lang="zh-CN" altLang="zh-CN" dirty="0"/>
              <a:t>代码为例，可以通过下面的代码来获取需要的信息：</a:t>
            </a:r>
          </a:p>
          <a:p>
            <a:r>
              <a:rPr lang="en-US" altLang="zh-CN" dirty="0">
                <a:solidFill>
                  <a:srgbClr val="0070C0"/>
                </a:solidFill>
              </a:rPr>
              <a:t>//div[@class="useful"]/</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smtClean="0"/>
              <a:t>         </a:t>
            </a:r>
            <a:r>
              <a:rPr lang="zh-CN" altLang="zh-CN" dirty="0" smtClean="0"/>
              <a:t>同时</a:t>
            </a:r>
            <a:r>
              <a:rPr lang="zh-CN" altLang="zh-CN" dirty="0"/>
              <a:t>，还可以先抓取</a:t>
            </a:r>
            <a:r>
              <a:rPr lang="en-US" altLang="zh-CN" dirty="0"/>
              <a:t>useful</a:t>
            </a:r>
            <a:r>
              <a:rPr lang="zh-CN" altLang="zh-CN" dirty="0"/>
              <a:t>标签，再对这个标签进一步执行</a:t>
            </a:r>
            <a:r>
              <a:rPr lang="en-US" altLang="zh-CN" dirty="0" err="1"/>
              <a:t>XPath</a:t>
            </a:r>
            <a:r>
              <a:rPr lang="zh-CN" altLang="zh-CN" dirty="0"/>
              <a:t>，获取里面子标签的文字。</a:t>
            </a:r>
          </a:p>
          <a:p>
            <a:r>
              <a:rPr lang="en-US" altLang="zh-CN" dirty="0">
                <a:solidFill>
                  <a:srgbClr val="0070C0"/>
                </a:solidFill>
              </a:rPr>
              <a:t>useful = </a:t>
            </a:r>
            <a:r>
              <a:rPr lang="en-US" altLang="zh-CN" dirty="0" err="1">
                <a:solidFill>
                  <a:srgbClr val="0070C0"/>
                </a:solidFill>
              </a:rPr>
              <a:t>selector.xpath</a:t>
            </a:r>
            <a:r>
              <a:rPr lang="en-US" altLang="zh-CN" dirty="0">
                <a:solidFill>
                  <a:srgbClr val="0070C0"/>
                </a:solidFill>
              </a:rPr>
              <a:t>('//div[@class="useful"]') #</a:t>
            </a:r>
            <a:r>
              <a:rPr lang="zh-CN" altLang="zh-CN" dirty="0">
                <a:solidFill>
                  <a:srgbClr val="0070C0"/>
                </a:solidFill>
              </a:rPr>
              <a:t>这里返回一个列表</a:t>
            </a:r>
          </a:p>
          <a:p>
            <a:r>
              <a:rPr lang="en-US" altLang="zh-CN" dirty="0" err="1">
                <a:solidFill>
                  <a:srgbClr val="0070C0"/>
                </a:solidFill>
              </a:rPr>
              <a:t>info_list</a:t>
            </a:r>
            <a:r>
              <a:rPr lang="en-US" altLang="zh-CN" dirty="0">
                <a:solidFill>
                  <a:srgbClr val="0070C0"/>
                </a:solidFill>
              </a:rPr>
              <a:t> = useful[0].</a:t>
            </a:r>
            <a:r>
              <a:rPr lang="en-US" altLang="zh-CN" dirty="0" err="1">
                <a:solidFill>
                  <a:srgbClr val="0070C0"/>
                </a:solidFill>
              </a:rPr>
              <a:t>xpath</a:t>
            </a:r>
            <a:r>
              <a:rPr lang="en-US" altLang="zh-CN" dirty="0">
                <a:solidFill>
                  <a:srgbClr val="0070C0"/>
                </a:solidFill>
              </a:rPr>
              <a:t>('</a:t>
            </a:r>
            <a:r>
              <a:rPr lang="en-US" altLang="zh-CN" dirty="0" err="1">
                <a:solidFill>
                  <a:srgbClr val="0070C0"/>
                </a:solidFill>
              </a:rPr>
              <a:t>ul</a:t>
            </a:r>
            <a:r>
              <a:rPr lang="en-US" altLang="zh-CN" dirty="0">
                <a:solidFill>
                  <a:srgbClr val="0070C0"/>
                </a:solidFill>
              </a:rPr>
              <a:t>/li/text()')</a:t>
            </a:r>
            <a:endParaRPr lang="zh-CN" altLang="zh-CN" dirty="0">
              <a:solidFill>
                <a:srgbClr val="0070C0"/>
              </a:solidFill>
            </a:endParaRPr>
          </a:p>
          <a:p>
            <a:r>
              <a:rPr lang="en-US" altLang="zh-CN" dirty="0">
                <a:solidFill>
                  <a:srgbClr val="0070C0"/>
                </a:solidFill>
              </a:rPr>
              <a:t>print(</a:t>
            </a:r>
            <a:r>
              <a:rPr lang="en-US" altLang="zh-CN" dirty="0" err="1">
                <a:solidFill>
                  <a:srgbClr val="0070C0"/>
                </a:solidFill>
              </a:rPr>
              <a:t>info_list</a:t>
            </a:r>
            <a:r>
              <a:rPr lang="en-US" altLang="zh-CN" dirty="0">
                <a:solidFill>
                  <a:srgbClr val="0070C0"/>
                </a:solidFill>
              </a:rPr>
              <a:t>)</a:t>
            </a:r>
            <a:endParaRPr lang="zh-CN" altLang="zh-CN" dirty="0">
              <a:solidFill>
                <a:srgbClr val="0070C0"/>
              </a:solidFill>
            </a:endParaRPr>
          </a:p>
          <a:p>
            <a:pPr marL="0" indent="0">
              <a:buNone/>
            </a:pPr>
            <a:endParaRPr lang="zh-CN" altLang="en-US" dirty="0">
              <a:solidFill>
                <a:srgbClr val="0070C0"/>
              </a:solidFill>
            </a:endParaRPr>
          </a:p>
        </p:txBody>
      </p:sp>
    </p:spTree>
    <p:extLst>
      <p:ext uri="{BB962C8B-B14F-4D97-AF65-F5344CB8AC3E}">
        <p14:creationId xmlns:p14="http://schemas.microsoft.com/office/powerpoint/2010/main" val="3880696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34942"/>
            <a:ext cx="5203159" cy="4023360"/>
          </a:xfrm>
        </p:spPr>
        <p:txBody>
          <a:bodyPr/>
          <a:lstStyle/>
          <a:p>
            <a:r>
              <a:rPr lang="en-US" altLang="zh-CN" dirty="0" smtClean="0"/>
              <a:t>         </a:t>
            </a:r>
            <a:r>
              <a:rPr lang="zh-CN" altLang="zh-CN" dirty="0" smtClean="0"/>
              <a:t>运行</a:t>
            </a:r>
            <a:r>
              <a:rPr lang="zh-CN" altLang="zh-CN" dirty="0"/>
              <a:t>结果如图</a:t>
            </a:r>
            <a:r>
              <a:rPr lang="en-US" altLang="zh-CN" dirty="0"/>
              <a:t>5-9</a:t>
            </a:r>
            <a:r>
              <a:rPr lang="zh-CN" altLang="zh-CN" dirty="0"/>
              <a:t>所示。</a:t>
            </a:r>
          </a:p>
          <a:p>
            <a:r>
              <a:rPr lang="en-US" altLang="zh-CN" dirty="0" smtClean="0"/>
              <a:t>         </a:t>
            </a:r>
            <a:r>
              <a:rPr lang="zh-CN" altLang="zh-CN" dirty="0" smtClean="0"/>
              <a:t>需要</a:t>
            </a:r>
            <a:r>
              <a:rPr lang="zh-CN" altLang="zh-CN" dirty="0"/>
              <a:t>注意的是，在对</a:t>
            </a:r>
            <a:r>
              <a:rPr lang="en-US" altLang="zh-CN" dirty="0" err="1"/>
              <a:t>XPath</a:t>
            </a:r>
            <a:r>
              <a:rPr lang="zh-CN" altLang="zh-CN" dirty="0"/>
              <a:t>返回的对象再次执行</a:t>
            </a:r>
            <a:r>
              <a:rPr lang="en-US" altLang="zh-CN" dirty="0" err="1"/>
              <a:t>XPath</a:t>
            </a:r>
            <a:r>
              <a:rPr lang="zh-CN" altLang="zh-CN" dirty="0"/>
              <a:t>的时候，子</a:t>
            </a:r>
            <a:r>
              <a:rPr lang="en-US" altLang="zh-CN" dirty="0" err="1"/>
              <a:t>XPath</a:t>
            </a:r>
            <a:r>
              <a:rPr lang="zh-CN" altLang="zh-CN" dirty="0"/>
              <a:t>开头不需要添加斜线，直接以标签名开始即可。</a:t>
            </a:r>
          </a:p>
          <a:p>
            <a:endParaRPr lang="zh-CN" altLang="en-US" dirty="0"/>
          </a:p>
        </p:txBody>
      </p:sp>
      <p:pic>
        <p:nvPicPr>
          <p:cNvPr id="13314"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7217" y="1971950"/>
            <a:ext cx="4398205" cy="3897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973810" y="5928403"/>
            <a:ext cx="39565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5-9  </a:t>
            </a:r>
            <a:r>
              <a:rPr lang="zh-CN" altLang="zh-CN" b="1" kern="100" dirty="0">
                <a:latin typeface="Times New Roman" panose="02020603050405020304" pitchFamily="18" charset="0"/>
                <a:ea typeface="方正书宋简体"/>
                <a:cs typeface="Times New Roman" panose="02020603050405020304" pitchFamily="18" charset="0"/>
              </a:rPr>
              <a:t>对</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返回的对象执行</a:t>
            </a:r>
            <a:r>
              <a:rPr lang="en-US" altLang="zh-CN" b="1" kern="100" dirty="0" err="1">
                <a:latin typeface="Times New Roman" panose="02020603050405020304" pitchFamily="18" charset="0"/>
                <a:ea typeface="方正书宋简体"/>
              </a:rPr>
              <a:t>XPath</a:t>
            </a:r>
            <a:endParaRPr lang="zh-CN" altLang="en-US" b="1" dirty="0"/>
          </a:p>
        </p:txBody>
      </p:sp>
    </p:spTree>
    <p:extLst>
      <p:ext uri="{BB962C8B-B14F-4D97-AF65-F5344CB8AC3E}">
        <p14:creationId xmlns:p14="http://schemas.microsoft.com/office/powerpoint/2010/main" val="23224528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pPr marL="0" indent="0">
              <a:buNone/>
            </a:pPr>
            <a:r>
              <a:rPr lang="zh-CN" altLang="zh-CN" dirty="0"/>
              <a:t>（</a:t>
            </a:r>
            <a:r>
              <a:rPr lang="en-US" altLang="zh-CN" dirty="0"/>
              <a:t>4</a:t>
            </a:r>
            <a:r>
              <a:rPr lang="zh-CN" altLang="zh-CN" dirty="0"/>
              <a:t>）不同标签下的文字</a:t>
            </a:r>
          </a:p>
          <a:p>
            <a:r>
              <a:rPr lang="en-US" altLang="zh-CN" dirty="0" smtClean="0"/>
              <a:t>          </a:t>
            </a:r>
            <a:r>
              <a:rPr lang="zh-CN" altLang="zh-CN" dirty="0" smtClean="0"/>
              <a:t>有</a:t>
            </a:r>
            <a:r>
              <a:rPr lang="zh-CN" altLang="zh-CN" dirty="0"/>
              <a:t>一段如下的</a:t>
            </a:r>
            <a:r>
              <a:rPr lang="en-US" altLang="zh-CN" dirty="0"/>
              <a:t>HTML</a:t>
            </a:r>
            <a:r>
              <a:rPr lang="zh-CN" altLang="zh-CN" dirty="0"/>
              <a:t>代码：</a:t>
            </a:r>
          </a:p>
          <a:p>
            <a:r>
              <a:rPr lang="en-US" altLang="zh-CN" sz="2400" dirty="0">
                <a:solidFill>
                  <a:srgbClr val="0070C0"/>
                </a:solidFill>
              </a:rPr>
              <a:t>&lt;!DOCTYPE html&gt;</a:t>
            </a:r>
            <a:endParaRPr lang="zh-CN" altLang="zh-CN" sz="2400" dirty="0">
              <a:solidFill>
                <a:srgbClr val="0070C0"/>
              </a:solidFill>
            </a:endParaRPr>
          </a:p>
          <a:p>
            <a:r>
              <a:rPr lang="en-US" altLang="zh-CN" sz="2400" dirty="0">
                <a:solidFill>
                  <a:srgbClr val="0070C0"/>
                </a:solidFill>
              </a:rPr>
              <a:t>&lt;html&gt;</a:t>
            </a:r>
            <a:endParaRPr lang="zh-CN" altLang="zh-CN" sz="2400" dirty="0">
              <a:solidFill>
                <a:srgbClr val="0070C0"/>
              </a:solidFill>
            </a:endParaRPr>
          </a:p>
          <a:p>
            <a:r>
              <a:rPr lang="en-US" altLang="zh-CN" sz="2400" dirty="0">
                <a:solidFill>
                  <a:srgbClr val="0070C0"/>
                </a:solidFill>
              </a:rPr>
              <a:t>&lt;head </a:t>
            </a:r>
            <a:r>
              <a:rPr lang="en-US" altLang="zh-CN" sz="2400" dirty="0" err="1">
                <a:solidFill>
                  <a:srgbClr val="0070C0"/>
                </a:solidFill>
              </a:rPr>
              <a:t>lang</a:t>
            </a:r>
            <a:r>
              <a:rPr lang="en-US" altLang="zh-CN" sz="2400" dirty="0">
                <a:solidFill>
                  <a:srgbClr val="0070C0"/>
                </a:solidFill>
              </a:rPr>
              <a:t>="en"&gt;</a:t>
            </a:r>
            <a:endParaRPr lang="zh-CN" altLang="zh-CN" sz="2400" dirty="0">
              <a:solidFill>
                <a:srgbClr val="0070C0"/>
              </a:solidFill>
            </a:endParaRPr>
          </a:p>
          <a:p>
            <a:r>
              <a:rPr lang="en-US" altLang="zh-CN" sz="2400" dirty="0">
                <a:solidFill>
                  <a:srgbClr val="0070C0"/>
                </a:solidFill>
              </a:rPr>
              <a:t>    &lt;meta charset="UTF-8"&gt;</a:t>
            </a:r>
            <a:endParaRPr lang="zh-CN" altLang="zh-CN" sz="2400" dirty="0">
              <a:solidFill>
                <a:srgbClr val="0070C0"/>
              </a:solidFill>
            </a:endParaRPr>
          </a:p>
          <a:p>
            <a:r>
              <a:rPr lang="en-US" altLang="zh-CN" sz="2400" dirty="0">
                <a:solidFill>
                  <a:srgbClr val="0070C0"/>
                </a:solidFill>
              </a:rPr>
              <a:t>    &lt;title&gt;&lt;/title&gt;</a:t>
            </a:r>
            <a:endParaRPr lang="zh-CN" altLang="zh-CN" sz="2400" dirty="0">
              <a:solidFill>
                <a:srgbClr val="0070C0"/>
              </a:solidFill>
            </a:endParaRPr>
          </a:p>
          <a:p>
            <a:r>
              <a:rPr lang="en-US" altLang="zh-CN" sz="2400" dirty="0">
                <a:solidFill>
                  <a:srgbClr val="0070C0"/>
                </a:solidFill>
              </a:rPr>
              <a:t>&lt;/head&gt;</a:t>
            </a:r>
            <a:endParaRPr lang="zh-CN" altLang="zh-CN" sz="2400" dirty="0">
              <a:solidFill>
                <a:srgbClr val="0070C0"/>
              </a:solidFill>
            </a:endParaRPr>
          </a:p>
          <a:p>
            <a:r>
              <a:rPr lang="en-US" altLang="zh-CN" sz="2400" dirty="0">
                <a:solidFill>
                  <a:srgbClr val="0070C0"/>
                </a:solidFill>
              </a:rPr>
              <a:t>&lt;body</a:t>
            </a:r>
            <a:r>
              <a:rPr lang="en-US" altLang="zh-CN" sz="2400" dirty="0" smtClean="0">
                <a:solidFill>
                  <a:srgbClr val="0070C0"/>
                </a:solidFill>
              </a:rPr>
              <a:t>&gt;</a:t>
            </a:r>
            <a:endParaRPr lang="zh-CN" altLang="zh-CN" sz="2400" dirty="0">
              <a:solidFill>
                <a:srgbClr val="0070C0"/>
              </a:solidFill>
            </a:endParaRPr>
          </a:p>
        </p:txBody>
      </p:sp>
      <p:pic>
        <p:nvPicPr>
          <p:cNvPr id="4" name="Picture 2" descr="C:\Program Files\Microsoft Office\MEDIA\CAGCAT10\j01494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8622" y="3665427"/>
            <a:ext cx="2520280" cy="256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1631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5.1  HTML</a:t>
            </a:r>
            <a:r>
              <a:rPr lang="zh-CN" altLang="zh-CN" sz="4000" dirty="0">
                <a:solidFill>
                  <a:srgbClr val="0070C0"/>
                </a:solidFill>
                <a:latin typeface="华文行楷" panose="02010800040101010101" pitchFamily="2" charset="-122"/>
                <a:ea typeface="华文行楷" panose="02010800040101010101" pitchFamily="2" charset="-122"/>
              </a:rPr>
              <a:t>基础</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097279" y="1845733"/>
            <a:ext cx="10801072" cy="4722335"/>
          </a:xfrm>
        </p:spPr>
        <p:txBody>
          <a:bodyPr>
            <a:normAutofit fontScale="92500" lnSpcReduction="10000"/>
          </a:bodyPr>
          <a:lstStyle/>
          <a:p>
            <a:r>
              <a:rPr lang="en-US" altLang="zh-CN" sz="3000" dirty="0" smtClean="0"/>
              <a:t>         HTML</a:t>
            </a:r>
            <a:r>
              <a:rPr lang="zh-CN" altLang="zh-CN" sz="3000" dirty="0"/>
              <a:t>也就是前面章节提到的网页源代码，是一种结构化的标记语言。</a:t>
            </a:r>
            <a:r>
              <a:rPr lang="en-US" altLang="zh-CN" sz="3000" dirty="0"/>
              <a:t>HTML</a:t>
            </a:r>
            <a:r>
              <a:rPr lang="zh-CN" altLang="zh-CN" sz="3000" dirty="0"/>
              <a:t>可以描述一个网页的结构信息</a:t>
            </a:r>
            <a:r>
              <a:rPr lang="zh-CN" altLang="zh-CN" sz="3000" dirty="0" smtClean="0"/>
              <a:t>。</a:t>
            </a:r>
            <a:endParaRPr lang="en-US" altLang="zh-CN" sz="3000" dirty="0" smtClean="0"/>
          </a:p>
          <a:p>
            <a:r>
              <a:rPr lang="en-US" altLang="zh-CN" sz="3000" dirty="0" smtClean="0"/>
              <a:t>         HTML</a:t>
            </a:r>
            <a:r>
              <a:rPr lang="zh-CN" altLang="zh-CN" sz="3000" dirty="0"/>
              <a:t>与</a:t>
            </a:r>
            <a:r>
              <a:rPr lang="en-US" altLang="zh-CN" sz="3000" dirty="0"/>
              <a:t>CSS</a:t>
            </a:r>
            <a:r>
              <a:rPr lang="zh-CN" altLang="zh-CN" sz="3000" dirty="0"/>
              <a:t>（</a:t>
            </a:r>
            <a:r>
              <a:rPr lang="en-US" altLang="zh-CN" sz="3000" dirty="0"/>
              <a:t>Cascading Style Sheets</a:t>
            </a:r>
            <a:r>
              <a:rPr lang="zh-CN" altLang="zh-CN" sz="3000" dirty="0"/>
              <a:t>，层叠样式表）、</a:t>
            </a:r>
            <a:r>
              <a:rPr lang="en-US" altLang="zh-CN" sz="3000" dirty="0"/>
              <a:t>JavaScript</a:t>
            </a:r>
            <a:r>
              <a:rPr lang="zh-CN" altLang="zh-CN" sz="3000" dirty="0"/>
              <a:t>一起构成了现代互联网的基石。</a:t>
            </a:r>
          </a:p>
          <a:p>
            <a:r>
              <a:rPr lang="en-US" altLang="zh-CN" sz="3000" dirty="0" smtClean="0"/>
              <a:t>         </a:t>
            </a:r>
            <a:r>
              <a:rPr lang="zh-CN" altLang="zh-CN" sz="3000" dirty="0" smtClean="0"/>
              <a:t>先</a:t>
            </a:r>
            <a:r>
              <a:rPr lang="zh-CN" altLang="zh-CN" sz="3000" dirty="0"/>
              <a:t>以地名为例，来看</a:t>
            </a:r>
            <a:r>
              <a:rPr lang="en-US" altLang="zh-CN" sz="3000" dirty="0"/>
              <a:t>HTML</a:t>
            </a:r>
            <a:r>
              <a:rPr lang="zh-CN" altLang="zh-CN" sz="3000" dirty="0"/>
              <a:t>代码的结构关系</a:t>
            </a:r>
            <a:r>
              <a:rPr lang="zh-CN" altLang="zh-CN" sz="3000" dirty="0" smtClean="0"/>
              <a:t>：</a:t>
            </a:r>
            <a:endParaRPr lang="en-US" altLang="zh-CN" sz="3000" dirty="0" smtClean="0"/>
          </a:p>
          <a:p>
            <a:r>
              <a:rPr lang="zh-CN" altLang="zh-CN" dirty="0">
                <a:solidFill>
                  <a:srgbClr val="0070C0"/>
                </a:solidFill>
              </a:rPr>
              <a:t>&lt;中国&gt;</a:t>
            </a:r>
          </a:p>
          <a:p>
            <a:r>
              <a:rPr lang="zh-CN" altLang="zh-CN" dirty="0">
                <a:solidFill>
                  <a:srgbClr val="0070C0"/>
                </a:solidFill>
              </a:rPr>
              <a:t>    &lt;北京&gt;</a:t>
            </a:r>
          </a:p>
          <a:p>
            <a:r>
              <a:rPr lang="zh-CN" altLang="zh-CN" dirty="0">
                <a:solidFill>
                  <a:srgbClr val="0070C0"/>
                </a:solidFill>
              </a:rPr>
              <a:t>        &lt;海淀区&gt;</a:t>
            </a:r>
          </a:p>
          <a:p>
            <a:r>
              <a:rPr lang="zh-CN" altLang="zh-CN" dirty="0">
                <a:solidFill>
                  <a:srgbClr val="0070C0"/>
                </a:solidFill>
              </a:rPr>
              <a:t>            &lt;五道口&gt;</a:t>
            </a:r>
          </a:p>
          <a:p>
            <a:r>
              <a:rPr lang="zh-CN" altLang="zh-CN" dirty="0">
                <a:solidFill>
                  <a:srgbClr val="0070C0"/>
                </a:solidFill>
              </a:rPr>
              <a:t>                ××面馆</a:t>
            </a:r>
          </a:p>
          <a:p>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312922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 &lt;div id="test3"&gt;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我左青龙，</a:t>
            </a:r>
          </a:p>
          <a:p>
            <a:r>
              <a:rPr lang="en-US" altLang="zh-CN" dirty="0">
                <a:solidFill>
                  <a:srgbClr val="0070C0"/>
                </a:solidFill>
              </a:rPr>
              <a:t>        &lt;span id="tiger</a:t>
            </a:r>
            <a:r>
              <a:rPr lang="en-US" altLang="zh-CN" dirty="0" smtClean="0">
                <a:solidFill>
                  <a:srgbClr val="0070C0"/>
                </a:solidFill>
              </a:rPr>
              <a:t>"&gt;</a:t>
            </a:r>
          </a:p>
          <a:p>
            <a:r>
              <a:rPr lang="en-US" altLang="zh-CN" dirty="0">
                <a:solidFill>
                  <a:srgbClr val="0070C0"/>
                </a:solidFill>
              </a:rPr>
              <a:t> </a:t>
            </a:r>
            <a:r>
              <a:rPr lang="zh-CN" altLang="zh-CN" dirty="0">
                <a:solidFill>
                  <a:srgbClr val="0070C0"/>
                </a:solidFill>
              </a:rPr>
              <a:t>右白虎，</a:t>
            </a: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r>
              <a:rPr lang="zh-CN" altLang="zh-CN" dirty="0">
                <a:solidFill>
                  <a:srgbClr val="0070C0"/>
                </a:solidFill>
              </a:rPr>
              <a:t>上朱雀，</a:t>
            </a:r>
          </a:p>
          <a:p>
            <a:r>
              <a:rPr lang="en-US" altLang="zh-CN" dirty="0">
                <a:solidFill>
                  <a:srgbClr val="0070C0"/>
                </a:solidFill>
              </a:rPr>
              <a:t>                &lt;li&gt;</a:t>
            </a:r>
            <a:r>
              <a:rPr lang="zh-CN" altLang="zh-CN" dirty="0">
                <a:solidFill>
                  <a:srgbClr val="0070C0"/>
                </a:solidFill>
              </a:rPr>
              <a:t>下玄武。</a:t>
            </a:r>
            <a:r>
              <a:rPr lang="en-US" altLang="zh-CN" dirty="0">
                <a:solidFill>
                  <a:srgbClr val="0070C0"/>
                </a:solidFill>
              </a:rPr>
              <a:t>&lt;/li&gt;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endParaRPr lang="zh-CN" altLang="en-US" dirty="0"/>
          </a:p>
        </p:txBody>
      </p:sp>
      <p:pic>
        <p:nvPicPr>
          <p:cNvPr id="4"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69225" y="4319550"/>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5969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zh-CN" dirty="0" smtClean="0">
                <a:solidFill>
                  <a:srgbClr val="0070C0"/>
                </a:solidFill>
              </a:rPr>
              <a:t>老</a:t>
            </a:r>
            <a:r>
              <a:rPr lang="zh-CN" altLang="zh-CN" dirty="0">
                <a:solidFill>
                  <a:srgbClr val="0070C0"/>
                </a:solidFill>
              </a:rPr>
              <a:t>牛在当中，</a:t>
            </a:r>
          </a:p>
          <a:p>
            <a:r>
              <a:rPr lang="en-US" altLang="zh-CN" dirty="0">
                <a:solidFill>
                  <a:srgbClr val="0070C0"/>
                </a:solidFill>
              </a:rPr>
              <a:t>        &lt;/span&gt;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龙头在胸口。</a:t>
            </a:r>
          </a:p>
          <a:p>
            <a:r>
              <a:rPr lang="en-US" altLang="zh-CN" dirty="0">
                <a:solidFill>
                  <a:srgbClr val="0070C0"/>
                </a:solidFill>
              </a:rPr>
              <a:t>    &lt;/div&gt;</a:t>
            </a:r>
            <a:endParaRPr lang="zh-CN" altLang="zh-CN" dirty="0">
              <a:solidFill>
                <a:srgbClr val="0070C0"/>
              </a:solidFill>
            </a:endParaRPr>
          </a:p>
          <a:p>
            <a:r>
              <a:rPr lang="zh-CN" altLang="zh-CN" dirty="0">
                <a:solidFill>
                  <a:srgbClr val="0070C0"/>
                </a:solidFill>
              </a:rPr>
              <a:t>&lt;/body&gt;</a:t>
            </a:r>
          </a:p>
          <a:p>
            <a:r>
              <a:rPr lang="zh-CN" altLang="zh-CN" dirty="0">
                <a:solidFill>
                  <a:srgbClr val="0070C0"/>
                </a:solidFill>
              </a:rPr>
              <a:t>&lt;/html</a:t>
            </a:r>
            <a:r>
              <a:rPr lang="zh-CN" altLang="zh-CN" dirty="0" smtClean="0">
                <a:solidFill>
                  <a:srgbClr val="0070C0"/>
                </a:solidFill>
              </a:rPr>
              <a:t>&gt;</a:t>
            </a:r>
            <a:endParaRPr lang="zh-CN" altLang="zh-CN" dirty="0">
              <a:solidFill>
                <a:srgbClr val="0070C0"/>
              </a:solidFill>
            </a:endParaRPr>
          </a:p>
        </p:txBody>
      </p:sp>
      <p:pic>
        <p:nvPicPr>
          <p:cNvPr id="4" name="图片 3" descr="C:\Users\604long\Desktop\timg.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49732" y="3066585"/>
            <a:ext cx="2759899" cy="2274850"/>
          </a:xfrm>
          <a:prstGeom prst="rect">
            <a:avLst/>
          </a:prstGeom>
          <a:noFill/>
          <a:ln>
            <a:noFill/>
          </a:ln>
        </p:spPr>
      </p:pic>
    </p:spTree>
    <p:extLst>
      <p:ext uri="{BB962C8B-B14F-4D97-AF65-F5344CB8AC3E}">
        <p14:creationId xmlns:p14="http://schemas.microsoft.com/office/powerpoint/2010/main" val="2788726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期望</a:t>
            </a:r>
            <a:r>
              <a:rPr lang="zh-CN" altLang="zh-CN" dirty="0"/>
              <a:t>把“我左青龙，右白虎，上朱雀，下玄武，老牛在当中，龙头在胸口”全部提取下来。</a:t>
            </a:r>
          </a:p>
          <a:p>
            <a:r>
              <a:rPr lang="en-US" altLang="zh-CN" dirty="0" smtClean="0"/>
              <a:t>         </a:t>
            </a:r>
            <a:r>
              <a:rPr lang="zh-CN" altLang="zh-CN" dirty="0" smtClean="0"/>
              <a:t>如果</a:t>
            </a:r>
            <a:r>
              <a:rPr lang="zh-CN" altLang="zh-CN" dirty="0"/>
              <a:t>直接以下面这个</a:t>
            </a:r>
            <a:r>
              <a:rPr lang="en-US" altLang="zh-CN" dirty="0" err="1"/>
              <a:t>XPath</a:t>
            </a:r>
            <a:r>
              <a:rPr lang="zh-CN" altLang="zh-CN" dirty="0"/>
              <a:t>语句来进行提取：</a:t>
            </a:r>
          </a:p>
          <a:p>
            <a:r>
              <a:rPr lang="en-US" altLang="zh-CN" dirty="0">
                <a:solidFill>
                  <a:srgbClr val="0070C0"/>
                </a:solidFill>
              </a:rPr>
              <a:t>//div[@id="test3"]/text()</a:t>
            </a:r>
            <a:endParaRPr lang="zh-CN" altLang="zh-CN" dirty="0">
              <a:solidFill>
                <a:srgbClr val="0070C0"/>
              </a:solidFill>
            </a:endParaRPr>
          </a:p>
          <a:p>
            <a:r>
              <a:rPr lang="en-US" altLang="zh-CN" dirty="0" smtClean="0"/>
              <a:t>         </a:t>
            </a:r>
            <a:r>
              <a:rPr lang="zh-CN" altLang="zh-CN" dirty="0" smtClean="0"/>
              <a:t>那么</a:t>
            </a:r>
            <a:r>
              <a:rPr lang="zh-CN" altLang="zh-CN" dirty="0"/>
              <a:t>结果如图</a:t>
            </a:r>
            <a:r>
              <a:rPr lang="en-US" altLang="zh-CN" dirty="0"/>
              <a:t>5-10</a:t>
            </a:r>
            <a:r>
              <a:rPr lang="zh-CN" altLang="zh-CN" dirty="0"/>
              <a:t>所示。</a:t>
            </a:r>
          </a:p>
          <a:p>
            <a:endParaRPr lang="zh-CN" altLang="en-US" dirty="0"/>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973" y="429084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192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2979" y="1943487"/>
            <a:ext cx="3936830" cy="38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38288" y="5942930"/>
            <a:ext cx="4426213" cy="369332"/>
          </a:xfrm>
          <a:prstGeom prst="rect">
            <a:avLst/>
          </a:prstGeom>
        </p:spPr>
        <p:txBody>
          <a:bodyPr wrap="none">
            <a:spAutoFit/>
          </a:bodyPr>
          <a:lstStyle/>
          <a:p>
            <a:pPr algn="ctr"/>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5-10  </a:t>
            </a:r>
            <a:r>
              <a:rPr lang="zh-CN" altLang="zh-CN" b="1" kern="100" dirty="0">
                <a:latin typeface="Times New Roman" panose="02020603050405020304" pitchFamily="18" charset="0"/>
                <a:ea typeface="方正书宋简体"/>
                <a:cs typeface="Times New Roman" panose="02020603050405020304" pitchFamily="18" charset="0"/>
              </a:rPr>
              <a:t>直接使用</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语句来提取的结果</a:t>
            </a:r>
            <a:endParaRPr lang="zh-CN" altLang="en-US" b="1" dirty="0"/>
          </a:p>
        </p:txBody>
      </p:sp>
    </p:spTree>
    <p:extLst>
      <p:ext uri="{BB962C8B-B14F-4D97-AF65-F5344CB8AC3E}">
        <p14:creationId xmlns:p14="http://schemas.microsoft.com/office/powerpoint/2010/main" val="3113668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2459" y="1845734"/>
            <a:ext cx="10163221" cy="4023360"/>
          </a:xfrm>
        </p:spPr>
        <p:txBody>
          <a:bodyPr/>
          <a:lstStyle/>
          <a:p>
            <a:r>
              <a:rPr lang="en-US" altLang="zh-CN" dirty="0" smtClean="0"/>
              <a:t>        </a:t>
            </a:r>
            <a:r>
              <a:rPr lang="zh-CN" altLang="zh-CN" dirty="0" smtClean="0"/>
              <a:t>因为</a:t>
            </a:r>
            <a:r>
              <a:rPr lang="zh-CN" altLang="zh-CN" dirty="0"/>
              <a:t>只有“我左青龙”和“龙头在胸口”这两句是真正属于这个</a:t>
            </a:r>
            <a:r>
              <a:rPr lang="en-US" altLang="zh-CN" dirty="0"/>
              <a:t>&lt;div&gt;</a:t>
            </a:r>
            <a:r>
              <a:rPr lang="zh-CN" altLang="zh-CN" dirty="0"/>
              <a:t>标签的文字信息。</a:t>
            </a:r>
            <a:r>
              <a:rPr lang="en-US" altLang="zh-CN" dirty="0" err="1"/>
              <a:t>XPath</a:t>
            </a:r>
            <a:r>
              <a:rPr lang="zh-CN" altLang="zh-CN" dirty="0"/>
              <a:t>并不会自动把子标签的文字提取出来。在这种情况下，就需要使用</a:t>
            </a:r>
            <a:r>
              <a:rPr lang="en-US" altLang="zh-CN" dirty="0"/>
              <a:t>string(.)</a:t>
            </a:r>
            <a:r>
              <a:rPr lang="zh-CN" altLang="zh-CN" dirty="0"/>
              <a:t>关键字了。首先像先抓大再抓小一样，先获取</a:t>
            </a:r>
            <a:r>
              <a:rPr lang="en-US" altLang="zh-CN" dirty="0"/>
              <a:t>&lt;div id="test3"&gt;</a:t>
            </a:r>
            <a:r>
              <a:rPr lang="zh-CN" altLang="zh-CN" dirty="0"/>
              <a:t>这个结点，但是不获取里面的东西。接着对这个结点再使用一次</a:t>
            </a:r>
            <a:r>
              <a:rPr lang="en-US" altLang="zh-CN" dirty="0" err="1"/>
              <a:t>XPath</a:t>
            </a:r>
            <a:r>
              <a:rPr lang="zh-CN" altLang="zh-CN" dirty="0"/>
              <a:t>，提取整个结点里面的字符串。核心代码如下：</a:t>
            </a:r>
          </a:p>
          <a:p>
            <a:r>
              <a:rPr lang="en-US" altLang="zh-CN" dirty="0">
                <a:solidFill>
                  <a:srgbClr val="0070C0"/>
                </a:solidFill>
              </a:rPr>
              <a:t>data = </a:t>
            </a:r>
            <a:r>
              <a:rPr lang="en-US" altLang="zh-CN" dirty="0" err="1">
                <a:solidFill>
                  <a:srgbClr val="0070C0"/>
                </a:solidFill>
              </a:rPr>
              <a:t>selector.xpath</a:t>
            </a:r>
            <a:r>
              <a:rPr lang="en-US" altLang="zh-CN" dirty="0">
                <a:solidFill>
                  <a:srgbClr val="0070C0"/>
                </a:solidFill>
              </a:rPr>
              <a:t>('//div[@id="test3"]')[0]</a:t>
            </a:r>
            <a:endParaRPr lang="zh-CN" altLang="zh-CN" dirty="0">
              <a:solidFill>
                <a:srgbClr val="0070C0"/>
              </a:solidFill>
            </a:endParaRPr>
          </a:p>
          <a:p>
            <a:r>
              <a:rPr lang="zh-CN" altLang="zh-CN" dirty="0">
                <a:solidFill>
                  <a:srgbClr val="0070C0"/>
                </a:solidFill>
              </a:rPr>
              <a:t>info = data.xpath('string(.)')</a:t>
            </a:r>
          </a:p>
          <a:p>
            <a:endParaRPr lang="zh-CN" altLang="en-US" dirty="0">
              <a:solidFill>
                <a:srgbClr val="0070C0"/>
              </a:solidFill>
            </a:endParaRPr>
          </a:p>
        </p:txBody>
      </p:sp>
    </p:spTree>
    <p:extLst>
      <p:ext uri="{BB962C8B-B14F-4D97-AF65-F5344CB8AC3E}">
        <p14:creationId xmlns:p14="http://schemas.microsoft.com/office/powerpoint/2010/main" val="1761678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4534086" cy="4023360"/>
          </a:xfrm>
        </p:spPr>
        <p:txBody>
          <a:bodyPr/>
          <a:lstStyle/>
          <a:p>
            <a:r>
              <a:rPr lang="en-US" altLang="zh-CN" dirty="0" smtClean="0"/>
              <a:t>         </a:t>
            </a:r>
            <a:r>
              <a:rPr lang="zh-CN" altLang="zh-CN" dirty="0" smtClean="0"/>
              <a:t>运行</a:t>
            </a:r>
            <a:r>
              <a:rPr lang="zh-CN" altLang="zh-CN" dirty="0"/>
              <a:t>结果如图</a:t>
            </a:r>
            <a:r>
              <a:rPr lang="en-US" altLang="zh-CN" dirty="0"/>
              <a:t>5-11</a:t>
            </a:r>
            <a:r>
              <a:rPr lang="zh-CN" altLang="zh-CN" dirty="0"/>
              <a:t>所示。通过结果可看到，不仅把所有文字信息都提取了出来，甚至把它们的相对位置也提取了出来。</a:t>
            </a:r>
          </a:p>
          <a:p>
            <a:endParaRPr lang="zh-CN" altLang="en-US" dirty="0"/>
          </a:p>
        </p:txBody>
      </p:sp>
      <p:pic>
        <p:nvPicPr>
          <p:cNvPr id="15362"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8458" y="1845734"/>
            <a:ext cx="3404839" cy="386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541946" y="5869094"/>
            <a:ext cx="47532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5-11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string(.)</a:t>
            </a:r>
            <a:r>
              <a:rPr lang="zh-CN" altLang="zh-CN" b="1" kern="100" dirty="0">
                <a:latin typeface="Times New Roman" panose="02020603050405020304" pitchFamily="18" charset="0"/>
                <a:ea typeface="方正书宋简体"/>
                <a:cs typeface="Times New Roman" panose="02020603050405020304" pitchFamily="18" charset="0"/>
              </a:rPr>
              <a:t>关键字获取所有文本信息</a:t>
            </a:r>
            <a:endParaRPr lang="zh-CN" altLang="en-US" b="1" dirty="0"/>
          </a:p>
        </p:txBody>
      </p:sp>
    </p:spTree>
    <p:extLst>
      <p:ext uri="{BB962C8B-B14F-4D97-AF65-F5344CB8AC3E}">
        <p14:creationId xmlns:p14="http://schemas.microsoft.com/office/powerpoint/2010/main" val="1621760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4829" y="286603"/>
            <a:ext cx="11307337" cy="1450757"/>
          </a:xfrm>
        </p:spPr>
        <p:txBody>
          <a:bodyPr>
            <a:normAutofit/>
          </a:bodyPr>
          <a:lstStyle/>
          <a:p>
            <a:pPr lvl="0"/>
            <a:r>
              <a:rPr lang="en-US" altLang="zh-CN" sz="4000" dirty="0" bmk="_Toc500080234">
                <a:solidFill>
                  <a:srgbClr val="7030A0"/>
                </a:solidFill>
                <a:latin typeface="黑体" panose="02010609060101010101" pitchFamily="49" charset="-122"/>
                <a:ea typeface="黑体" panose="02010609060101010101" pitchFamily="49" charset="-122"/>
                <a:cs typeface="+mn-cs"/>
              </a:rPr>
              <a:t>5.2.4  </a:t>
            </a:r>
            <a:r>
              <a:rPr lang="zh-CN" altLang="en-US" sz="4000" dirty="0" bmk="_Toc500080234">
                <a:solidFill>
                  <a:srgbClr val="7030A0"/>
                </a:solidFill>
                <a:latin typeface="黑体" panose="02010609060101010101" pitchFamily="49" charset="-122"/>
                <a:ea typeface="黑体" panose="02010609060101010101" pitchFamily="49" charset="-122"/>
                <a:cs typeface="+mn-cs"/>
              </a:rPr>
              <a:t>使用</a:t>
            </a:r>
            <a:r>
              <a:rPr lang="en-US" altLang="zh-CN" sz="4000" dirty="0" bmk="_Toc500080234">
                <a:solidFill>
                  <a:srgbClr val="7030A0"/>
                </a:solidFill>
                <a:latin typeface="黑体" panose="02010609060101010101" pitchFamily="49" charset="-122"/>
                <a:ea typeface="黑体" panose="02010609060101010101" pitchFamily="49" charset="-122"/>
                <a:cs typeface="+mn-cs"/>
              </a:rPr>
              <a:t>Google Chrome</a:t>
            </a:r>
            <a:r>
              <a:rPr lang="zh-CN" altLang="en-US" sz="4000" dirty="0" bmk="_Toc500080234">
                <a:solidFill>
                  <a:srgbClr val="7030A0"/>
                </a:solidFill>
                <a:latin typeface="黑体" panose="02010609060101010101" pitchFamily="49" charset="-122"/>
                <a:ea typeface="黑体" panose="02010609060101010101" pitchFamily="49" charset="-122"/>
                <a:cs typeface="+mn-cs"/>
              </a:rPr>
              <a:t>浏览器辅助构造</a:t>
            </a:r>
            <a:r>
              <a:rPr lang="en-US" altLang="zh-CN" sz="4000" dirty="0" err="1" bmk="_Toc500080234">
                <a:solidFill>
                  <a:srgbClr val="7030A0"/>
                </a:solidFill>
                <a:latin typeface="黑体" panose="02010609060101010101" pitchFamily="49" charset="-122"/>
                <a:ea typeface="黑体" panose="02010609060101010101" pitchFamily="49" charset="-122"/>
                <a:cs typeface="+mn-cs"/>
              </a:rPr>
              <a:t>XPath</a:t>
            </a:r>
            <a:endParaRPr lang="zh-CN" altLang="en-US" sz="4000" dirty="0" bmk="_Toc50008023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19221" y="2094839"/>
            <a:ext cx="1016545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在构造</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语句的过程中，需要寻找“标志性”的标签。但是如果遇到图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这样混乱的源代码，就不能单纯靠眼睛来看了。</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借助</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Google 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浏览器来协助分析网页结构，可以大大提高分析效率。</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69879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图片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9475" y="1846301"/>
            <a:ext cx="6301356" cy="3940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44075" y="5920625"/>
            <a:ext cx="557075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5-12  </a:t>
            </a:r>
            <a:r>
              <a:rPr lang="zh-CN" altLang="zh-CN" b="1" kern="100" dirty="0">
                <a:latin typeface="Times New Roman" panose="02020603050405020304" pitchFamily="18" charset="0"/>
                <a:ea typeface="方正书宋简体"/>
                <a:cs typeface="Times New Roman" panose="02020603050405020304" pitchFamily="18" charset="0"/>
              </a:rPr>
              <a:t>有一些网站的源代码过于混乱不适合肉眼阅读</a:t>
            </a:r>
            <a:endParaRPr lang="zh-CN" altLang="en-US" b="1" dirty="0"/>
          </a:p>
        </p:txBody>
      </p:sp>
    </p:spTree>
    <p:extLst>
      <p:ext uri="{BB962C8B-B14F-4D97-AF65-F5344CB8AC3E}">
        <p14:creationId xmlns:p14="http://schemas.microsoft.com/office/powerpoint/2010/main" val="17535311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Google </a:t>
            </a:r>
            <a:r>
              <a:rPr lang="en-US" altLang="zh-CN" dirty="0"/>
              <a:t>Chrome</a:t>
            </a:r>
            <a:r>
              <a:rPr lang="zh-CN" altLang="zh-CN" dirty="0"/>
              <a:t>自带的开发者工具可以将网页源代码转换为树状结构，大大提高网页的可读性。</a:t>
            </a:r>
          </a:p>
          <a:p>
            <a:r>
              <a:rPr lang="en-US" altLang="zh-CN" dirty="0" smtClean="0"/>
              <a:t>         </a:t>
            </a:r>
            <a:r>
              <a:rPr lang="zh-CN" altLang="zh-CN" dirty="0" smtClean="0"/>
              <a:t>在</a:t>
            </a:r>
            <a:r>
              <a:rPr lang="zh-CN" altLang="zh-CN" dirty="0"/>
              <a:t>网页上单击右键，在弹出的快捷菜单中选择“检查”命令，如图</a:t>
            </a:r>
            <a:r>
              <a:rPr lang="en-US" altLang="zh-CN" dirty="0"/>
              <a:t>5-13</a:t>
            </a:r>
            <a:r>
              <a:rPr lang="zh-CN" altLang="zh-CN" dirty="0"/>
              <a:t>所示。</a:t>
            </a:r>
          </a:p>
          <a:p>
            <a:endParaRPr lang="zh-CN" altLang="en-US" dirty="0"/>
          </a:p>
        </p:txBody>
      </p:sp>
      <p:pic>
        <p:nvPicPr>
          <p:cNvPr id="4" name="Picture 2" descr="C:\Program Files\Microsoft Office\MEDIA\CAGCAT10\j025130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4498246"/>
            <a:ext cx="1626458" cy="1370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7378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5-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6061" y="1854278"/>
            <a:ext cx="6815269" cy="3936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4567" y="5909475"/>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5-13  </a:t>
            </a:r>
            <a:r>
              <a:rPr lang="zh-CN" altLang="zh-CN" b="1" kern="100" dirty="0">
                <a:latin typeface="Times New Roman" panose="02020603050405020304" pitchFamily="18" charset="0"/>
                <a:ea typeface="方正书宋简体"/>
                <a:cs typeface="Times New Roman" panose="02020603050405020304" pitchFamily="18" charset="0"/>
              </a:rPr>
              <a:t>在网页上单击右键，选择“检查”命令</a:t>
            </a:r>
            <a:endParaRPr lang="zh-CN" altLang="en-US" b="1" dirty="0"/>
          </a:p>
        </p:txBody>
      </p:sp>
    </p:spTree>
    <p:extLst>
      <p:ext uri="{BB962C8B-B14F-4D97-AF65-F5344CB8AC3E}">
        <p14:creationId xmlns:p14="http://schemas.microsoft.com/office/powerpoint/2010/main" val="4027512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85000" lnSpcReduction="20000"/>
          </a:bodyPr>
          <a:lstStyle/>
          <a:p>
            <a:r>
              <a:rPr lang="zh-CN" altLang="zh-CN" dirty="0" smtClean="0">
                <a:solidFill>
                  <a:srgbClr val="0070C0"/>
                </a:solidFill>
              </a:rPr>
              <a:t>&lt;/</a:t>
            </a:r>
            <a:r>
              <a:rPr lang="zh-CN" altLang="zh-CN" dirty="0">
                <a:solidFill>
                  <a:srgbClr val="0070C0"/>
                </a:solidFill>
              </a:rPr>
              <a:t>五道口&gt;</a:t>
            </a:r>
          </a:p>
          <a:p>
            <a:r>
              <a:rPr lang="zh-CN" altLang="zh-CN" dirty="0">
                <a:solidFill>
                  <a:srgbClr val="0070C0"/>
                </a:solidFill>
              </a:rPr>
              <a:t>        &lt;/海淀区&gt;</a:t>
            </a:r>
          </a:p>
          <a:p>
            <a:r>
              <a:rPr lang="zh-CN" altLang="zh-CN" dirty="0">
                <a:solidFill>
                  <a:srgbClr val="0070C0"/>
                </a:solidFill>
              </a:rPr>
              <a:t>        &lt;东城区&gt;&lt;/东城区&gt;</a:t>
            </a:r>
          </a:p>
          <a:p>
            <a:r>
              <a:rPr lang="zh-CN" altLang="zh-CN" dirty="0">
                <a:solidFill>
                  <a:srgbClr val="0070C0"/>
                </a:solidFill>
              </a:rPr>
              <a:t>    &lt;/北京&gt;</a:t>
            </a:r>
          </a:p>
          <a:p>
            <a:r>
              <a:rPr lang="zh-CN" altLang="zh-CN" dirty="0">
                <a:solidFill>
                  <a:srgbClr val="0070C0"/>
                </a:solidFill>
              </a:rPr>
              <a:t>    &lt;山东&gt;</a:t>
            </a:r>
          </a:p>
          <a:p>
            <a:r>
              <a:rPr lang="zh-CN" altLang="zh-CN" dirty="0">
                <a:solidFill>
                  <a:srgbClr val="0070C0"/>
                </a:solidFill>
              </a:rPr>
              <a:t>        &lt;青岛&gt;&lt;/青岛&gt;</a:t>
            </a:r>
          </a:p>
          <a:p>
            <a:r>
              <a:rPr lang="zh-CN" altLang="zh-CN" dirty="0">
                <a:solidFill>
                  <a:srgbClr val="0070C0"/>
                </a:solidFill>
              </a:rPr>
              <a:t>        &lt;烟台&gt;&lt;/烟台&gt;</a:t>
            </a:r>
          </a:p>
          <a:p>
            <a:r>
              <a:rPr lang="zh-CN" altLang="zh-CN" dirty="0">
                <a:solidFill>
                  <a:srgbClr val="0070C0"/>
                </a:solidFill>
              </a:rPr>
              <a:t>    &lt;/山东&gt;</a:t>
            </a:r>
          </a:p>
          <a:p>
            <a:r>
              <a:rPr lang="zh-CN" altLang="zh-CN" dirty="0">
                <a:solidFill>
                  <a:srgbClr val="0070C0"/>
                </a:solidFill>
              </a:rPr>
              <a:t>&lt;/中国&gt;</a:t>
            </a:r>
          </a:p>
          <a:p>
            <a:endParaRPr lang="zh-CN" altLang="en-US"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9" y="3054527"/>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636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开发者工具，界面如图</a:t>
            </a:r>
            <a:r>
              <a:rPr lang="en-US" altLang="zh-CN" dirty="0"/>
              <a:t>5-14</a:t>
            </a:r>
            <a:r>
              <a:rPr lang="zh-CN" altLang="zh-CN" dirty="0"/>
              <a:t>所示。</a:t>
            </a:r>
          </a:p>
          <a:p>
            <a:endParaRPr lang="zh-CN" altLang="en-US" dirty="0"/>
          </a:p>
        </p:txBody>
      </p:sp>
      <p:pic>
        <p:nvPicPr>
          <p:cNvPr id="19458" name="图片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3289" y="2515696"/>
            <a:ext cx="5838476" cy="335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32005" y="5890790"/>
            <a:ext cx="436914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5-14  Google Chrome</a:t>
            </a:r>
            <a:r>
              <a:rPr lang="zh-CN" altLang="zh-CN" b="1" kern="100" dirty="0">
                <a:latin typeface="Times New Roman" panose="02020603050405020304" pitchFamily="18" charset="0"/>
                <a:ea typeface="方正书宋简体"/>
                <a:cs typeface="Times New Roman" panose="02020603050405020304" pitchFamily="18" charset="0"/>
              </a:rPr>
              <a:t>的开发者工具界面</a:t>
            </a:r>
            <a:endParaRPr lang="zh-CN" altLang="en-US" b="1" dirty="0"/>
          </a:p>
        </p:txBody>
      </p:sp>
    </p:spTree>
    <p:extLst>
      <p:ext uri="{BB962C8B-B14F-4D97-AF65-F5344CB8AC3E}">
        <p14:creationId xmlns:p14="http://schemas.microsoft.com/office/powerpoint/2010/main" val="716640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开发者工具后，使鼠标指针在开发者窗口中的</a:t>
            </a:r>
            <a:r>
              <a:rPr lang="en-US" altLang="zh-CN" dirty="0"/>
              <a:t>HTML</a:t>
            </a:r>
            <a:r>
              <a:rPr lang="zh-CN" altLang="zh-CN" dirty="0"/>
              <a:t>代码中移动，可以看到页面上不同的地方会高亮，说明当前鼠标指针指向的这个标签，就对应了网页中高亮的这一部分的代码。除了根据代码找网页位置，还可以根据网页位置找代码</a:t>
            </a:r>
            <a:r>
              <a:rPr lang="zh-CN" altLang="zh-CN" dirty="0" smtClean="0"/>
              <a:t>。</a:t>
            </a:r>
            <a:endParaRPr lang="en-US" altLang="zh-CN" dirty="0" smtClean="0"/>
          </a:p>
          <a:p>
            <a:r>
              <a:rPr lang="en-US" altLang="zh-CN" dirty="0"/>
              <a:t> </a:t>
            </a:r>
            <a:r>
              <a:rPr lang="en-US" altLang="zh-CN" dirty="0" smtClean="0"/>
              <a:t>        </a:t>
            </a:r>
            <a:r>
              <a:rPr lang="zh-CN" altLang="zh-CN" dirty="0" smtClean="0"/>
              <a:t>单击</a:t>
            </a:r>
            <a:r>
              <a:rPr lang="zh-CN" altLang="zh-CN" dirty="0"/>
              <a:t>图</a:t>
            </a:r>
            <a:r>
              <a:rPr lang="en-US" altLang="zh-CN" dirty="0"/>
              <a:t>5-15</a:t>
            </a:r>
            <a:r>
              <a:rPr lang="zh-CN" altLang="zh-CN" dirty="0"/>
              <a:t>方框框住的按钮，并将鼠标指针在网页上移动，可以看到开发者工具窗口中的代码随之滚动。</a:t>
            </a:r>
          </a:p>
          <a:p>
            <a:endParaRPr lang="zh-CN" altLang="en-US" dirty="0"/>
          </a:p>
        </p:txBody>
      </p:sp>
    </p:spTree>
    <p:extLst>
      <p:ext uri="{BB962C8B-B14F-4D97-AF65-F5344CB8AC3E}">
        <p14:creationId xmlns:p14="http://schemas.microsoft.com/office/powerpoint/2010/main" val="1870037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5-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7780" y="1932335"/>
            <a:ext cx="6123346" cy="3899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3654" y="5976382"/>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5-15  </a:t>
            </a:r>
            <a:r>
              <a:rPr lang="zh-CN" altLang="zh-CN" b="1" kern="100" dirty="0">
                <a:latin typeface="Times New Roman" panose="02020603050405020304" pitchFamily="18" charset="0"/>
                <a:ea typeface="方正书宋简体"/>
                <a:cs typeface="Times New Roman" panose="02020603050405020304" pitchFamily="18" charset="0"/>
              </a:rPr>
              <a:t>单击方框框住的按钮</a:t>
            </a:r>
            <a:endParaRPr lang="zh-CN" altLang="en-US" b="1" dirty="0"/>
          </a:p>
        </p:txBody>
      </p:sp>
    </p:spTree>
    <p:extLst>
      <p:ext uri="{BB962C8B-B14F-4D97-AF65-F5344CB8AC3E}">
        <p14:creationId xmlns:p14="http://schemas.microsoft.com/office/powerpoint/2010/main" val="1650596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选定</a:t>
            </a:r>
            <a:r>
              <a:rPr lang="zh-CN" altLang="zh-CN" dirty="0"/>
              <a:t>要提取的位置以后，开发者工具窗口的代码如图</a:t>
            </a:r>
            <a:r>
              <a:rPr lang="en-US" altLang="zh-CN" dirty="0"/>
              <a:t>5-16</a:t>
            </a:r>
            <a:r>
              <a:rPr lang="zh-CN" altLang="zh-CN" dirty="0"/>
              <a:t>所示。</a:t>
            </a:r>
          </a:p>
          <a:p>
            <a:endParaRPr lang="zh-CN" altLang="en-US" dirty="0"/>
          </a:p>
        </p:txBody>
      </p:sp>
      <p:pic>
        <p:nvPicPr>
          <p:cNvPr id="21506" name="Picture 2" descr="5-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6968" y="2687427"/>
            <a:ext cx="4990983" cy="3089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17253" y="5869094"/>
            <a:ext cx="464742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5-16  </a:t>
            </a:r>
            <a:r>
              <a:rPr lang="zh-CN" altLang="zh-CN" b="1" kern="100" dirty="0">
                <a:latin typeface="Times New Roman" panose="02020603050405020304" pitchFamily="18" charset="0"/>
                <a:ea typeface="方正书宋简体"/>
                <a:cs typeface="Times New Roman" panose="02020603050405020304" pitchFamily="18" charset="0"/>
              </a:rPr>
              <a:t>选定要提取位置后的开发者工具窗口</a:t>
            </a:r>
            <a:endParaRPr lang="zh-CN" altLang="en-US" b="1" dirty="0"/>
          </a:p>
        </p:txBody>
      </p:sp>
    </p:spTree>
    <p:extLst>
      <p:ext uri="{BB962C8B-B14F-4D97-AF65-F5344CB8AC3E}">
        <p14:creationId xmlns:p14="http://schemas.microsoft.com/office/powerpoint/2010/main" val="425668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2384" y="2057606"/>
            <a:ext cx="6162164" cy="4023360"/>
          </a:xfrm>
        </p:spPr>
        <p:txBody>
          <a:bodyPr/>
          <a:lstStyle/>
          <a:p>
            <a:r>
              <a:rPr lang="en-US" altLang="zh-CN" dirty="0" smtClean="0"/>
              <a:t>         </a:t>
            </a:r>
            <a:r>
              <a:rPr lang="zh-CN" altLang="zh-CN" dirty="0" smtClean="0"/>
              <a:t>此时</a:t>
            </a:r>
            <a:r>
              <a:rPr lang="zh-CN" altLang="zh-CN" dirty="0"/>
              <a:t>，开发者工具窗口高亮显示的这一行代码，即为这个帖子标题所在的</a:t>
            </a:r>
            <a:r>
              <a:rPr lang="en-US" altLang="zh-CN" dirty="0"/>
              <a:t>HTML</a:t>
            </a:r>
            <a:r>
              <a:rPr lang="zh-CN" altLang="zh-CN" dirty="0"/>
              <a:t>源代码的位置。在上面单击右键，选择“</a:t>
            </a:r>
            <a:r>
              <a:rPr lang="en-US" altLang="zh-CN" dirty="0"/>
              <a:t>Copy</a:t>
            </a:r>
            <a:r>
              <a:rPr lang="zh-CN" altLang="zh-CN" dirty="0"/>
              <a:t>”→“</a:t>
            </a:r>
            <a:r>
              <a:rPr lang="en-US" altLang="zh-CN" dirty="0"/>
              <a:t>Copy </a:t>
            </a:r>
            <a:r>
              <a:rPr lang="en-US" altLang="zh-CN" dirty="0" err="1"/>
              <a:t>XPath</a:t>
            </a:r>
            <a:r>
              <a:rPr lang="zh-CN" altLang="zh-CN" dirty="0"/>
              <a:t>”命令，如图</a:t>
            </a:r>
            <a:r>
              <a:rPr lang="en-US" altLang="zh-CN" dirty="0"/>
              <a:t>5-17</a:t>
            </a:r>
            <a:r>
              <a:rPr lang="zh-CN" altLang="zh-CN" dirty="0"/>
              <a:t>所示。</a:t>
            </a:r>
          </a:p>
          <a:p>
            <a:endParaRPr lang="zh-CN" altLang="en-US" dirty="0"/>
          </a:p>
        </p:txBody>
      </p:sp>
      <p:pic>
        <p:nvPicPr>
          <p:cNvPr id="22530" name="Picture 2" descr="5-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8001" y="2161754"/>
            <a:ext cx="4931165" cy="3061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437970" y="5545928"/>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5-17  </a:t>
            </a:r>
            <a:r>
              <a:rPr lang="zh-CN" altLang="zh-CN" b="1" kern="100" dirty="0">
                <a:latin typeface="Times New Roman" panose="02020603050405020304" pitchFamily="18" charset="0"/>
                <a:ea typeface="方正书宋简体"/>
                <a:cs typeface="Times New Roman" panose="02020603050405020304" pitchFamily="18" charset="0"/>
              </a:rPr>
              <a:t>在高亮的源代码上单击右键并选择“</a:t>
            </a:r>
            <a:r>
              <a:rPr lang="en-US" altLang="zh-CN" b="1" kern="100" dirty="0">
                <a:latin typeface="Times New Roman" panose="02020603050405020304" pitchFamily="18" charset="0"/>
                <a:ea typeface="方正书宋简体"/>
              </a:rPr>
              <a:t>Copy</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Copy </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”命令</a:t>
            </a:r>
            <a:endParaRPr lang="zh-CN" altLang="en-US" b="1" dirty="0"/>
          </a:p>
        </p:txBody>
      </p:sp>
    </p:spTree>
    <p:extLst>
      <p:ext uri="{BB962C8B-B14F-4D97-AF65-F5344CB8AC3E}">
        <p14:creationId xmlns:p14="http://schemas.microsoft.com/office/powerpoint/2010/main" val="38884320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寻找</a:t>
            </a:r>
            <a:r>
              <a:rPr lang="zh-CN" altLang="zh-CN" dirty="0"/>
              <a:t>一个可以输入文字的地方，把结果粘贴下来，可以看到如下的</a:t>
            </a:r>
            <a:r>
              <a:rPr lang="en-US" altLang="zh-CN" dirty="0" err="1"/>
              <a:t>XPath</a:t>
            </a:r>
            <a:r>
              <a:rPr lang="zh-CN" altLang="zh-CN" dirty="0"/>
              <a:t>语句：</a:t>
            </a:r>
          </a:p>
          <a:p>
            <a:r>
              <a:rPr lang="en-US" altLang="zh-CN" dirty="0">
                <a:solidFill>
                  <a:srgbClr val="0070C0"/>
                </a:solidFill>
              </a:rPr>
              <a:t>//*[@id="</a:t>
            </a:r>
            <a:r>
              <a:rPr lang="en-US" altLang="zh-CN" dirty="0" err="1">
                <a:solidFill>
                  <a:srgbClr val="0070C0"/>
                </a:solidFill>
              </a:rPr>
              <a:t>thread_list</a:t>
            </a:r>
            <a:r>
              <a:rPr lang="en-US" altLang="zh-CN" dirty="0">
                <a:solidFill>
                  <a:srgbClr val="0070C0"/>
                </a:solidFill>
              </a:rPr>
              <a:t>"]/li[2]/div/div[2]/div[1]/div[1]/a</a:t>
            </a:r>
            <a:endParaRPr lang="zh-CN" altLang="zh-CN" dirty="0">
              <a:solidFill>
                <a:srgbClr val="0070C0"/>
              </a:solidFill>
            </a:endParaRPr>
          </a:p>
          <a:p>
            <a:r>
              <a:rPr lang="en-US" altLang="zh-CN" dirty="0" smtClean="0"/>
              <a:t>        </a:t>
            </a:r>
            <a:r>
              <a:rPr lang="zh-CN" altLang="zh-CN" dirty="0" smtClean="0"/>
              <a:t>这种</a:t>
            </a:r>
            <a:r>
              <a:rPr lang="zh-CN" altLang="zh-CN" dirty="0"/>
              <a:t>写法是可以被</a:t>
            </a:r>
            <a:r>
              <a:rPr lang="en-US" altLang="zh-CN" dirty="0" err="1"/>
              <a:t>lxml</a:t>
            </a:r>
            <a:r>
              <a:rPr lang="zh-CN" altLang="zh-CN" dirty="0"/>
              <a:t>解析的。方括号中的数字，表示这是第几个该标签</a:t>
            </a:r>
            <a:r>
              <a:rPr lang="zh-CN" altLang="zh-CN" dirty="0" smtClean="0"/>
              <a:t>。</a:t>
            </a:r>
            <a:endParaRPr lang="en-US" altLang="zh-CN" dirty="0" smtClean="0"/>
          </a:p>
          <a:p>
            <a:r>
              <a:rPr lang="en-US" altLang="zh-CN" dirty="0"/>
              <a:t> </a:t>
            </a:r>
            <a:r>
              <a:rPr lang="en-US" altLang="zh-CN" dirty="0" smtClean="0"/>
              <a:t>        </a:t>
            </a:r>
            <a:r>
              <a:rPr lang="zh-CN" altLang="zh-CN" dirty="0" smtClean="0"/>
              <a:t>例如</a:t>
            </a:r>
            <a:r>
              <a:rPr lang="en-US" altLang="zh-CN" dirty="0"/>
              <a:t>//*[@id="</a:t>
            </a:r>
            <a:r>
              <a:rPr lang="en-US" altLang="zh-CN" dirty="0" err="1"/>
              <a:t>thread_list</a:t>
            </a:r>
            <a:r>
              <a:rPr lang="en-US" altLang="zh-CN" dirty="0"/>
              <a:t>"]/li[2]</a:t>
            </a:r>
            <a:r>
              <a:rPr lang="zh-CN" altLang="zh-CN" dirty="0"/>
              <a:t>，表示在</a:t>
            </a:r>
            <a:r>
              <a:rPr lang="en-US" altLang="zh-CN" dirty="0"/>
              <a:t>id</a:t>
            </a:r>
            <a:r>
              <a:rPr lang="zh-CN" altLang="zh-CN" dirty="0"/>
              <a:t>为“</a:t>
            </a:r>
            <a:r>
              <a:rPr lang="en-US" altLang="zh-CN" dirty="0" err="1"/>
              <a:t>thread_list</a:t>
            </a:r>
            <a:r>
              <a:rPr lang="zh-CN" altLang="zh-CN" dirty="0"/>
              <a:t>”的标签下面的第</a:t>
            </a:r>
            <a:r>
              <a:rPr lang="en-US" altLang="zh-CN" dirty="0"/>
              <a:t>2</a:t>
            </a:r>
            <a:r>
              <a:rPr lang="zh-CN" altLang="zh-CN" dirty="0"/>
              <a:t>个</a:t>
            </a:r>
            <a:r>
              <a:rPr lang="en-US" altLang="zh-CN" dirty="0"/>
              <a:t>&lt;li&gt;</a:t>
            </a:r>
            <a:r>
              <a:rPr lang="zh-CN" altLang="zh-CN" dirty="0"/>
              <a:t>标签。注意，这里的数字是从</a:t>
            </a:r>
            <a:r>
              <a:rPr lang="en-US" altLang="zh-CN" dirty="0"/>
              <a:t>1</a:t>
            </a:r>
            <a:r>
              <a:rPr lang="zh-CN" altLang="zh-CN" dirty="0"/>
              <a:t>开始的，这和编程语言中普遍的从</a:t>
            </a:r>
            <a:r>
              <a:rPr lang="en-US" altLang="zh-CN" dirty="0"/>
              <a:t>0</a:t>
            </a:r>
            <a:r>
              <a:rPr lang="zh-CN" altLang="zh-CN" dirty="0"/>
              <a:t>开始不一样。</a:t>
            </a:r>
          </a:p>
          <a:p>
            <a:endParaRPr lang="zh-CN" altLang="en-US" dirty="0"/>
          </a:p>
        </p:txBody>
      </p:sp>
    </p:spTree>
    <p:extLst>
      <p:ext uri="{BB962C8B-B14F-4D97-AF65-F5344CB8AC3E}">
        <p14:creationId xmlns:p14="http://schemas.microsoft.com/office/powerpoint/2010/main" val="1259402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开发者工具窗口中，每个标签的左边有个小箭头。通过单击小箭头可以展开或者关闭这个标签，通过这个小箭头，可以协助分析页面的</a:t>
            </a:r>
            <a:r>
              <a:rPr lang="en-US" altLang="zh-CN" dirty="0"/>
              <a:t>HTML</a:t>
            </a:r>
            <a:r>
              <a:rPr lang="zh-CN" altLang="zh-CN" dirty="0"/>
              <a:t>结构</a:t>
            </a:r>
            <a:r>
              <a:rPr lang="zh-CN" altLang="zh-CN" dirty="0" smtClean="0"/>
              <a:t>。</a:t>
            </a:r>
            <a:endParaRPr lang="en-US" altLang="zh-CN" dirty="0" smtClean="0"/>
          </a:p>
          <a:p>
            <a:r>
              <a:rPr lang="en-US" altLang="zh-CN" dirty="0"/>
              <a:t> </a:t>
            </a:r>
            <a:r>
              <a:rPr lang="en-US" altLang="zh-CN" dirty="0" smtClean="0"/>
              <a:t>       </a:t>
            </a:r>
            <a:r>
              <a:rPr lang="zh-CN" altLang="zh-CN" dirty="0" smtClean="0"/>
              <a:t>请</a:t>
            </a:r>
            <a:r>
              <a:rPr lang="zh-CN" altLang="zh-CN" dirty="0"/>
              <a:t>注意图</a:t>
            </a:r>
            <a:r>
              <a:rPr lang="en-US" altLang="zh-CN" dirty="0"/>
              <a:t>5-18</a:t>
            </a:r>
            <a:r>
              <a:rPr lang="zh-CN" altLang="zh-CN" dirty="0"/>
              <a:t>方框中的每一个</a:t>
            </a:r>
            <a:r>
              <a:rPr lang="en-US" altLang="zh-CN" dirty="0"/>
              <a:t>&lt;li&gt;</a:t>
            </a:r>
            <a:r>
              <a:rPr lang="zh-CN" altLang="zh-CN" dirty="0"/>
              <a:t>标签。这些方框中的</a:t>
            </a:r>
            <a:r>
              <a:rPr lang="en-US" altLang="zh-CN" dirty="0"/>
              <a:t>&lt;li&gt;</a:t>
            </a:r>
            <a:r>
              <a:rPr lang="zh-CN" altLang="zh-CN" dirty="0"/>
              <a:t>标签就对应了每一个帖子。</a:t>
            </a:r>
          </a:p>
          <a:p>
            <a:endParaRPr lang="zh-CN" altLang="en-US" dirty="0"/>
          </a:p>
        </p:txBody>
      </p:sp>
    </p:spTree>
    <p:extLst>
      <p:ext uri="{BB962C8B-B14F-4D97-AF65-F5344CB8AC3E}">
        <p14:creationId xmlns:p14="http://schemas.microsoft.com/office/powerpoint/2010/main" val="2866950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8323" y="1887731"/>
            <a:ext cx="6161861" cy="3853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80744" y="5864871"/>
            <a:ext cx="5497018"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5-18  </a:t>
            </a:r>
            <a:r>
              <a:rPr lang="zh-CN" altLang="zh-CN" b="1" kern="100" dirty="0">
                <a:latin typeface="Times New Roman" panose="02020603050405020304" pitchFamily="18" charset="0"/>
                <a:ea typeface="方正书宋简体"/>
                <a:cs typeface="Times New Roman" panose="02020603050405020304" pitchFamily="18" charset="0"/>
              </a:rPr>
              <a:t>网页源代码中的每一个</a:t>
            </a:r>
            <a:r>
              <a:rPr lang="en-US" altLang="zh-CN" b="1" kern="100" dirty="0">
                <a:latin typeface="Times New Roman" panose="02020603050405020304" pitchFamily="18" charset="0"/>
                <a:ea typeface="方正书宋简体"/>
              </a:rPr>
              <a:t>&lt;li&gt;</a:t>
            </a:r>
            <a:r>
              <a:rPr lang="zh-CN" altLang="zh-CN" b="1" kern="100" dirty="0">
                <a:latin typeface="Times New Roman" panose="02020603050405020304" pitchFamily="18" charset="0"/>
                <a:ea typeface="方正书宋简体"/>
                <a:cs typeface="Times New Roman" panose="02020603050405020304" pitchFamily="18" charset="0"/>
              </a:rPr>
              <a:t>标签对应一个帖子</a:t>
            </a:r>
            <a:endParaRPr lang="zh-CN" altLang="en-US" b="1" dirty="0"/>
          </a:p>
        </p:txBody>
      </p:sp>
    </p:spTree>
    <p:extLst>
      <p:ext uri="{BB962C8B-B14F-4D97-AF65-F5344CB8AC3E}">
        <p14:creationId xmlns:p14="http://schemas.microsoft.com/office/powerpoint/2010/main" val="251915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4753" y="2369839"/>
            <a:ext cx="5927987" cy="4023360"/>
          </a:xfrm>
        </p:spPr>
        <p:txBody>
          <a:bodyPr/>
          <a:lstStyle/>
          <a:p>
            <a:r>
              <a:rPr lang="en-US" altLang="zh-CN" dirty="0" smtClean="0"/>
              <a:t>         </a:t>
            </a:r>
            <a:r>
              <a:rPr lang="zh-CN" altLang="zh-CN" dirty="0" smtClean="0"/>
              <a:t>所以</a:t>
            </a:r>
            <a:r>
              <a:rPr lang="zh-CN" altLang="zh-CN" dirty="0"/>
              <a:t>只要使用</a:t>
            </a:r>
            <a:r>
              <a:rPr lang="en-US" altLang="zh-CN" dirty="0" err="1"/>
              <a:t>XPath</a:t>
            </a:r>
            <a:r>
              <a:rPr lang="zh-CN" altLang="zh-CN" dirty="0"/>
              <a:t>先获得每一个方框中的</a:t>
            </a:r>
            <a:r>
              <a:rPr lang="en-US" altLang="zh-CN" dirty="0"/>
              <a:t>&lt;li&gt;</a:t>
            </a:r>
            <a:r>
              <a:rPr lang="zh-CN" altLang="zh-CN" dirty="0"/>
              <a:t>标签，再按照先抓大再抓小的技巧，就可以轻松得到所有帖子的内容。以每个帖子的标题为例，将各个对应的小箭头展开，可以看到图</a:t>
            </a:r>
            <a:r>
              <a:rPr lang="en-US" altLang="zh-CN" dirty="0"/>
              <a:t>5-19</a:t>
            </a:r>
            <a:r>
              <a:rPr lang="zh-CN" altLang="zh-CN" dirty="0"/>
              <a:t>所示的方框中的树状结构。</a:t>
            </a:r>
          </a:p>
          <a:p>
            <a:endParaRPr lang="zh-CN" altLang="en-US" dirty="0"/>
          </a:p>
        </p:txBody>
      </p:sp>
      <p:sp>
        <p:nvSpPr>
          <p:cNvPr id="4" name="矩形 3"/>
          <p:cNvSpPr/>
          <p:nvPr/>
        </p:nvSpPr>
        <p:spPr>
          <a:xfrm>
            <a:off x="7799466" y="5891397"/>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5-19  </a:t>
            </a:r>
            <a:r>
              <a:rPr lang="zh-CN" altLang="zh-CN" b="1" kern="100" dirty="0">
                <a:latin typeface="Times New Roman" panose="02020603050405020304" pitchFamily="18" charset="0"/>
                <a:ea typeface="方正书宋简体"/>
                <a:cs typeface="Times New Roman" panose="02020603050405020304" pitchFamily="18" charset="0"/>
              </a:rPr>
              <a:t>帖子标题的树状结构</a:t>
            </a:r>
            <a:endParaRPr lang="zh-CN" altLang="en-US" b="1" dirty="0"/>
          </a:p>
        </p:txBody>
      </p:sp>
      <p:pic>
        <p:nvPicPr>
          <p:cNvPr id="24578" name="图片 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4615" y="2441446"/>
            <a:ext cx="5299986" cy="3295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90616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823374" cy="4023360"/>
          </a:xfrm>
        </p:spPr>
        <p:txBody>
          <a:bodyPr/>
          <a:lstStyle/>
          <a:p>
            <a:r>
              <a:rPr lang="en-US" altLang="zh-CN" dirty="0" smtClean="0"/>
              <a:t>          </a:t>
            </a:r>
            <a:r>
              <a:rPr lang="zh-CN" altLang="zh-CN" dirty="0" smtClean="0"/>
              <a:t>构造</a:t>
            </a:r>
            <a:r>
              <a:rPr lang="zh-CN" altLang="zh-CN" dirty="0"/>
              <a:t>这样一个虽然很长但是仍可以读懂的</a:t>
            </a:r>
            <a:r>
              <a:rPr lang="en-US" altLang="zh-CN" dirty="0" err="1"/>
              <a:t>XPath</a:t>
            </a:r>
            <a:r>
              <a:rPr lang="zh-CN" altLang="zh-CN" dirty="0"/>
              <a:t>：</a:t>
            </a:r>
          </a:p>
          <a:p>
            <a:r>
              <a:rPr lang="en-US" altLang="zh-CN" dirty="0">
                <a:solidFill>
                  <a:srgbClr val="0070C0"/>
                </a:solidFill>
              </a:rPr>
              <a:t>//li[@class=" </a:t>
            </a:r>
            <a:r>
              <a:rPr lang="en-US" altLang="zh-CN" dirty="0" err="1">
                <a:solidFill>
                  <a:srgbClr val="0070C0"/>
                </a:solidFill>
              </a:rPr>
              <a:t>j_thread_list</a:t>
            </a:r>
            <a:r>
              <a:rPr lang="en-US" altLang="zh-CN" dirty="0">
                <a:solidFill>
                  <a:srgbClr val="0070C0"/>
                </a:solidFill>
              </a:rPr>
              <a:t> </a:t>
            </a:r>
            <a:r>
              <a:rPr lang="en-US" altLang="zh-CN" dirty="0" err="1">
                <a:solidFill>
                  <a:srgbClr val="0070C0"/>
                </a:solidFill>
              </a:rPr>
              <a:t>clearfix</a:t>
            </a:r>
            <a:r>
              <a:rPr lang="en-US" altLang="zh-CN" dirty="0">
                <a:solidFill>
                  <a:srgbClr val="0070C0"/>
                </a:solidFill>
              </a:rPr>
              <a:t>"]/div[@class="</a:t>
            </a:r>
            <a:r>
              <a:rPr lang="en-US" altLang="zh-CN" dirty="0" err="1">
                <a:solidFill>
                  <a:srgbClr val="0070C0"/>
                </a:solidFill>
              </a:rPr>
              <a:t>t_con</a:t>
            </a:r>
            <a:r>
              <a:rPr lang="en-US" altLang="zh-CN" dirty="0">
                <a:solidFill>
                  <a:srgbClr val="0070C0"/>
                </a:solidFill>
              </a:rPr>
              <a:t> </a:t>
            </a:r>
            <a:r>
              <a:rPr lang="en-US" altLang="zh-CN" dirty="0" err="1">
                <a:solidFill>
                  <a:srgbClr val="0070C0"/>
                </a:solidFill>
              </a:rPr>
              <a:t>cleafix</a:t>
            </a:r>
            <a:r>
              <a:rPr lang="en-US" altLang="zh-CN" dirty="0">
                <a:solidFill>
                  <a:srgbClr val="0070C0"/>
                </a:solidFill>
              </a:rPr>
              <a:t>"]/div[@class="col2_right </a:t>
            </a:r>
            <a:r>
              <a:rPr lang="en-US" altLang="zh-CN" dirty="0" err="1">
                <a:solidFill>
                  <a:srgbClr val="0070C0"/>
                </a:solidFill>
              </a:rPr>
              <a:t>j_threadlist_li_right</a:t>
            </a:r>
            <a:r>
              <a:rPr lang="en-US" altLang="zh-CN" dirty="0">
                <a:solidFill>
                  <a:srgbClr val="0070C0"/>
                </a:solidFill>
              </a:rPr>
              <a:t> "]/div[@class=</a:t>
            </a:r>
            <a:br>
              <a:rPr lang="en-US" altLang="zh-CN" dirty="0">
                <a:solidFill>
                  <a:srgbClr val="0070C0"/>
                </a:solidFill>
              </a:rPr>
            </a:br>
            <a:r>
              <a:rPr lang="en-US" altLang="zh-CN" dirty="0">
                <a:solidFill>
                  <a:srgbClr val="0070C0"/>
                </a:solidFill>
              </a:rPr>
              <a:t>"</a:t>
            </a:r>
            <a:r>
              <a:rPr lang="en-US" altLang="zh-CN" dirty="0" err="1">
                <a:solidFill>
                  <a:srgbClr val="0070C0"/>
                </a:solidFill>
              </a:rPr>
              <a:t>threadlist_lz</a:t>
            </a:r>
            <a:r>
              <a:rPr lang="en-US" altLang="zh-CN" dirty="0">
                <a:solidFill>
                  <a:srgbClr val="0070C0"/>
                </a:solidFill>
              </a:rPr>
              <a:t> </a:t>
            </a:r>
            <a:r>
              <a:rPr lang="en-US" altLang="zh-CN" dirty="0" err="1">
                <a:solidFill>
                  <a:srgbClr val="0070C0"/>
                </a:solidFill>
              </a:rPr>
              <a:t>clearfix</a:t>
            </a:r>
            <a:r>
              <a:rPr lang="en-US" altLang="zh-CN" dirty="0">
                <a:solidFill>
                  <a:srgbClr val="0070C0"/>
                </a:solidFill>
              </a:rPr>
              <a:t>"]/div[@class="</a:t>
            </a:r>
            <a:r>
              <a:rPr lang="en-US" altLang="zh-CN" dirty="0" err="1">
                <a:solidFill>
                  <a:srgbClr val="0070C0"/>
                </a:solidFill>
              </a:rPr>
              <a:t>threadlist_title</a:t>
            </a:r>
            <a:r>
              <a:rPr lang="en-US" altLang="zh-CN" dirty="0">
                <a:solidFill>
                  <a:srgbClr val="0070C0"/>
                </a:solidFill>
              </a:rPr>
              <a:t> </a:t>
            </a:r>
            <a:r>
              <a:rPr lang="en-US" altLang="zh-CN" dirty="0" err="1">
                <a:solidFill>
                  <a:srgbClr val="0070C0"/>
                </a:solidFill>
              </a:rPr>
              <a:t>pull_left</a:t>
            </a:r>
            <a:r>
              <a:rPr lang="en-US" altLang="zh-CN" dirty="0">
                <a:solidFill>
                  <a:srgbClr val="0070C0"/>
                </a:solidFill>
              </a:rPr>
              <a:t> </a:t>
            </a:r>
            <a:r>
              <a:rPr lang="en-US" altLang="zh-CN" dirty="0" err="1">
                <a:solidFill>
                  <a:srgbClr val="0070C0"/>
                </a:solidFill>
              </a:rPr>
              <a:t>j_th_tit</a:t>
            </a:r>
            <a:r>
              <a:rPr lang="en-US" altLang="zh-CN" dirty="0">
                <a:solidFill>
                  <a:srgbClr val="0070C0"/>
                </a:solidFill>
              </a:rPr>
              <a:t> "]/a/text()</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9379" y="3777888"/>
            <a:ext cx="2574202" cy="261494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494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这个以地名表示</a:t>
            </a:r>
            <a:r>
              <a:rPr lang="en-US" altLang="zh-CN" dirty="0"/>
              <a:t>HTML</a:t>
            </a:r>
            <a:r>
              <a:rPr lang="zh-CN" altLang="zh-CN" dirty="0"/>
              <a:t>结构的例子中，出现了很多用尖括号括起来的地名，而且这些地名都是成对出现的。有</a:t>
            </a:r>
            <a:r>
              <a:rPr lang="en-US" altLang="zh-CN" dirty="0"/>
              <a:t>&lt;</a:t>
            </a:r>
            <a:r>
              <a:rPr lang="zh-CN" altLang="zh-CN" dirty="0"/>
              <a:t>北京</a:t>
            </a:r>
            <a:r>
              <a:rPr lang="en-US" altLang="zh-CN" dirty="0"/>
              <a:t>&gt;</a:t>
            </a:r>
            <a:r>
              <a:rPr lang="zh-CN" altLang="zh-CN" dirty="0"/>
              <a:t>就有</a:t>
            </a:r>
            <a:r>
              <a:rPr lang="en-US" altLang="zh-CN" dirty="0"/>
              <a:t>&lt;/</a:t>
            </a:r>
            <a:r>
              <a:rPr lang="zh-CN" altLang="zh-CN" dirty="0"/>
              <a:t>北京</a:t>
            </a:r>
            <a:r>
              <a:rPr lang="en-US" altLang="zh-CN" dirty="0"/>
              <a:t>&gt;</a:t>
            </a:r>
            <a:r>
              <a:rPr lang="zh-CN" altLang="zh-CN" dirty="0"/>
              <a:t>，有</a:t>
            </a:r>
            <a:r>
              <a:rPr lang="en-US" altLang="zh-CN" dirty="0"/>
              <a:t>&lt;</a:t>
            </a:r>
            <a:r>
              <a:rPr lang="zh-CN" altLang="zh-CN" dirty="0"/>
              <a:t>山东</a:t>
            </a:r>
            <a:r>
              <a:rPr lang="en-US" altLang="zh-CN" dirty="0"/>
              <a:t>&gt;</a:t>
            </a:r>
            <a:r>
              <a:rPr lang="zh-CN" altLang="zh-CN" dirty="0"/>
              <a:t>就有</a:t>
            </a:r>
            <a:r>
              <a:rPr lang="en-US" altLang="zh-CN" dirty="0"/>
              <a:t>&lt;/</a:t>
            </a:r>
            <a:r>
              <a:rPr lang="zh-CN" altLang="zh-CN" dirty="0"/>
              <a:t>山东</a:t>
            </a:r>
            <a:r>
              <a:rPr lang="en-US" altLang="zh-CN" dirty="0"/>
              <a:t>&gt;</a:t>
            </a:r>
            <a:r>
              <a:rPr lang="zh-CN" altLang="zh-CN" dirty="0"/>
              <a:t>。在</a:t>
            </a:r>
            <a:r>
              <a:rPr lang="en-US" altLang="zh-CN" dirty="0"/>
              <a:t>HTML</a:t>
            </a:r>
            <a:r>
              <a:rPr lang="zh-CN" altLang="zh-CN" dirty="0"/>
              <a:t>中，这叫作标签。一个标签可以表示为：</a:t>
            </a:r>
          </a:p>
          <a:p>
            <a:r>
              <a:rPr lang="zh-CN" altLang="zh-CN" dirty="0">
                <a:solidFill>
                  <a:srgbClr val="0070C0"/>
                </a:solidFill>
              </a:rPr>
              <a:t>&lt;标签名&gt;</a:t>
            </a:r>
          </a:p>
          <a:p>
            <a:r>
              <a:rPr lang="zh-CN" altLang="zh-CN" dirty="0">
                <a:solidFill>
                  <a:srgbClr val="0070C0"/>
                </a:solidFill>
              </a:rPr>
              <a:t>    文本</a:t>
            </a:r>
          </a:p>
          <a:p>
            <a:r>
              <a:rPr lang="zh-CN" altLang="zh-CN" dirty="0">
                <a:solidFill>
                  <a:srgbClr val="0070C0"/>
                </a:solidFill>
              </a:rPr>
              <a:t>&lt;/标签名&gt;</a:t>
            </a:r>
          </a:p>
          <a:p>
            <a:endParaRPr lang="zh-CN" altLang="en-US" dirty="0">
              <a:solidFill>
                <a:srgbClr val="0070C0"/>
              </a:solidFill>
            </a:endParaRPr>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8122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en-US" altLang="zh-CN" dirty="0" err="1"/>
              <a:t>XPath</a:t>
            </a:r>
            <a:r>
              <a:rPr lang="zh-CN" altLang="zh-CN" dirty="0"/>
              <a:t>看起来非常长，但别害怕，它之所以长，仅仅是因为网页的属性值本身就很长，而这些属性值在实际写</a:t>
            </a:r>
            <a:r>
              <a:rPr lang="en-US" altLang="zh-CN" dirty="0" err="1"/>
              <a:t>XPath</a:t>
            </a:r>
            <a:r>
              <a:rPr lang="zh-CN" altLang="zh-CN" dirty="0"/>
              <a:t>的时候，直接从网页中复制粘贴下来就可以了。</a:t>
            </a:r>
          </a:p>
          <a:p>
            <a:r>
              <a:rPr lang="en-US" altLang="zh-CN" dirty="0" smtClean="0"/>
              <a:t>         </a:t>
            </a:r>
            <a:r>
              <a:rPr lang="zh-CN" altLang="zh-CN" dirty="0" smtClean="0"/>
              <a:t>使用</a:t>
            </a:r>
            <a:r>
              <a:rPr lang="en-US" altLang="zh-CN" dirty="0" err="1"/>
              <a:t>lxml</a:t>
            </a:r>
            <a:r>
              <a:rPr lang="zh-CN" altLang="zh-CN" dirty="0"/>
              <a:t>执行了这个</a:t>
            </a:r>
            <a:r>
              <a:rPr lang="en-US" altLang="zh-CN" dirty="0" err="1"/>
              <a:t>XPath</a:t>
            </a:r>
            <a:r>
              <a:rPr lang="zh-CN" altLang="zh-CN" dirty="0"/>
              <a:t>以后，就可以得到一个列表，这个列表中的内容是本页所有的帖子标题，如图</a:t>
            </a:r>
            <a:r>
              <a:rPr lang="en-US" altLang="zh-CN" dirty="0"/>
              <a:t>5-20</a:t>
            </a:r>
            <a:r>
              <a:rPr lang="zh-CN" altLang="zh-CN" dirty="0"/>
              <a:t>所示。</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1675" y="425774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3776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3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9045" y="1820824"/>
            <a:ext cx="6351432" cy="394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86745" y="5853719"/>
            <a:ext cx="3908442"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5-20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获取所有帖子标题</a:t>
            </a:r>
            <a:endParaRPr lang="zh-CN" altLang="en-US" b="1" dirty="0"/>
          </a:p>
        </p:txBody>
      </p:sp>
    </p:spTree>
    <p:extLst>
      <p:ext uri="{BB962C8B-B14F-4D97-AF65-F5344CB8AC3E}">
        <p14:creationId xmlns:p14="http://schemas.microsoft.com/office/powerpoint/2010/main" val="7562545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如果</a:t>
            </a:r>
            <a:r>
              <a:rPr lang="zh-CN" altLang="zh-CN" dirty="0"/>
              <a:t>需要的仅仅是帖子的标题，不需要其他内容，</a:t>
            </a:r>
            <a:r>
              <a:rPr lang="en-US" altLang="zh-CN" dirty="0" err="1"/>
              <a:t>XPath</a:t>
            </a:r>
            <a:r>
              <a:rPr lang="zh-CN" altLang="zh-CN" dirty="0"/>
              <a:t>还可以进一步缩短为：</a:t>
            </a:r>
          </a:p>
          <a:p>
            <a:r>
              <a:rPr lang="en-US" altLang="zh-CN" dirty="0">
                <a:solidFill>
                  <a:srgbClr val="0070C0"/>
                </a:solidFill>
              </a:rPr>
              <a:t>//div[@class="</a:t>
            </a:r>
            <a:r>
              <a:rPr lang="en-US" altLang="zh-CN" dirty="0" err="1">
                <a:solidFill>
                  <a:srgbClr val="0070C0"/>
                </a:solidFill>
              </a:rPr>
              <a:t>threadlist_title</a:t>
            </a:r>
            <a:r>
              <a:rPr lang="en-US" altLang="zh-CN" dirty="0">
                <a:solidFill>
                  <a:srgbClr val="0070C0"/>
                </a:solidFill>
              </a:rPr>
              <a:t> </a:t>
            </a:r>
            <a:r>
              <a:rPr lang="en-US" altLang="zh-CN" dirty="0" err="1">
                <a:solidFill>
                  <a:srgbClr val="0070C0"/>
                </a:solidFill>
              </a:rPr>
              <a:t>pull_left</a:t>
            </a:r>
            <a:r>
              <a:rPr lang="en-US" altLang="zh-CN" dirty="0">
                <a:solidFill>
                  <a:srgbClr val="0070C0"/>
                </a:solidFill>
              </a:rPr>
              <a:t> </a:t>
            </a:r>
            <a:r>
              <a:rPr lang="en-US" altLang="zh-CN" dirty="0" err="1">
                <a:solidFill>
                  <a:srgbClr val="0070C0"/>
                </a:solidFill>
              </a:rPr>
              <a:t>j_th_tit</a:t>
            </a:r>
            <a:r>
              <a:rPr lang="en-US" altLang="zh-CN" dirty="0">
                <a:solidFill>
                  <a:srgbClr val="0070C0"/>
                </a:solidFill>
              </a:rPr>
              <a:t> "]/a/text()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5-21</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8348" y="4198730"/>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8812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03332" y="1910035"/>
            <a:ext cx="6218396" cy="386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77221" y="5942930"/>
            <a:ext cx="507061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5-21  </a:t>
            </a:r>
            <a:r>
              <a:rPr lang="zh-CN" altLang="zh-CN" b="1" kern="100" dirty="0">
                <a:latin typeface="Times New Roman" panose="02020603050405020304" pitchFamily="18" charset="0"/>
                <a:ea typeface="方正书宋简体"/>
                <a:cs typeface="Times New Roman" panose="02020603050405020304" pitchFamily="18" charset="0"/>
              </a:rPr>
              <a:t>使用更短的</a:t>
            </a:r>
            <a:r>
              <a:rPr lang="en-US" altLang="zh-CN" b="1" kern="100" dirty="0" err="1">
                <a:latin typeface="Times New Roman" panose="02020603050405020304" pitchFamily="18" charset="0"/>
                <a:ea typeface="方正书宋简体"/>
              </a:rPr>
              <a:t>XPath</a:t>
            </a:r>
            <a:r>
              <a:rPr lang="zh-CN" altLang="zh-CN" b="1" kern="100" dirty="0">
                <a:latin typeface="Times New Roman" panose="02020603050405020304" pitchFamily="18" charset="0"/>
                <a:ea typeface="方正书宋简体"/>
                <a:cs typeface="Times New Roman" panose="02020603050405020304" pitchFamily="18" charset="0"/>
              </a:rPr>
              <a:t>语句获取所有帖子标题</a:t>
            </a:r>
            <a:endParaRPr lang="zh-CN" altLang="en-US" b="1" dirty="0"/>
          </a:p>
        </p:txBody>
      </p:sp>
    </p:spTree>
    <p:extLst>
      <p:ext uri="{BB962C8B-B14F-4D97-AF65-F5344CB8AC3E}">
        <p14:creationId xmlns:p14="http://schemas.microsoft.com/office/powerpoint/2010/main" val="3466282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5.3  Beautiful Soup4</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Beautiful </a:t>
            </a:r>
            <a:r>
              <a:rPr lang="en-US" altLang="zh-CN" dirty="0"/>
              <a:t>Soup4</a:t>
            </a:r>
            <a:r>
              <a:rPr lang="zh-CN" altLang="zh-CN" dirty="0"/>
              <a:t>（</a:t>
            </a:r>
            <a:r>
              <a:rPr lang="en-US" altLang="zh-CN" dirty="0"/>
              <a:t>BS4</a:t>
            </a:r>
            <a:r>
              <a:rPr lang="zh-CN" altLang="zh-CN" dirty="0"/>
              <a:t>）是</a:t>
            </a:r>
            <a:r>
              <a:rPr lang="en-US" altLang="zh-CN" dirty="0"/>
              <a:t>Python</a:t>
            </a:r>
            <a:r>
              <a:rPr lang="zh-CN" altLang="zh-CN" dirty="0"/>
              <a:t>的一个第三方库，用来从</a:t>
            </a:r>
            <a:r>
              <a:rPr lang="en-US" altLang="zh-CN" dirty="0"/>
              <a:t>HTML</a:t>
            </a:r>
            <a:r>
              <a:rPr lang="zh-CN" altLang="zh-CN" dirty="0"/>
              <a:t>和</a:t>
            </a:r>
            <a:r>
              <a:rPr lang="en-US" altLang="zh-CN" dirty="0"/>
              <a:t>XML</a:t>
            </a:r>
            <a:r>
              <a:rPr lang="zh-CN" altLang="zh-CN" dirty="0"/>
              <a:t>中提取数据</a:t>
            </a:r>
            <a:r>
              <a:rPr lang="zh-CN" altLang="zh-CN" dirty="0" smtClean="0"/>
              <a:t>。</a:t>
            </a:r>
            <a:endParaRPr lang="en-US" altLang="zh-CN" dirty="0" smtClean="0"/>
          </a:p>
          <a:p>
            <a:r>
              <a:rPr lang="en-US" altLang="zh-CN" dirty="0"/>
              <a:t> </a:t>
            </a:r>
            <a:r>
              <a:rPr lang="en-US" altLang="zh-CN" dirty="0" smtClean="0"/>
              <a:t>        Beautiful </a:t>
            </a:r>
            <a:r>
              <a:rPr lang="en-US" altLang="zh-CN" dirty="0"/>
              <a:t>Soup4</a:t>
            </a:r>
            <a:r>
              <a:rPr lang="zh-CN" altLang="zh-CN" dirty="0"/>
              <a:t>在某些方面比</a:t>
            </a:r>
            <a:r>
              <a:rPr lang="en-US" altLang="zh-CN" dirty="0" err="1"/>
              <a:t>XPath</a:t>
            </a:r>
            <a:r>
              <a:rPr lang="zh-CN" altLang="zh-CN" dirty="0"/>
              <a:t>易懂，但是不如</a:t>
            </a:r>
            <a:r>
              <a:rPr lang="en-US" altLang="zh-CN" dirty="0" err="1"/>
              <a:t>XPath</a:t>
            </a:r>
            <a:r>
              <a:rPr lang="zh-CN" altLang="zh-CN" dirty="0"/>
              <a:t>简洁，而且由于它是使用</a:t>
            </a:r>
            <a:r>
              <a:rPr lang="en-US" altLang="zh-CN" dirty="0"/>
              <a:t>Python</a:t>
            </a:r>
            <a:r>
              <a:rPr lang="zh-CN" altLang="zh-CN" dirty="0"/>
              <a:t>开发的，因此速度比</a:t>
            </a:r>
            <a:r>
              <a:rPr lang="en-US" altLang="zh-CN" dirty="0" err="1"/>
              <a:t>XPath</a:t>
            </a:r>
            <a:r>
              <a:rPr lang="zh-CN" altLang="zh-CN" dirty="0"/>
              <a:t>慢。</a:t>
            </a:r>
          </a:p>
          <a:p>
            <a:endParaRPr lang="zh-CN" altLang="en-US" dirty="0"/>
          </a:p>
        </p:txBody>
      </p:sp>
      <p:pic>
        <p:nvPicPr>
          <p:cNvPr id="4" name="Picture 2" descr="C:\Program Files\Microsoft Office\MEDIA\CAGCAT10\j02919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6174" y="4229802"/>
            <a:ext cx="1807769" cy="19138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79339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6">
                <a:solidFill>
                  <a:srgbClr val="7030A0"/>
                </a:solidFill>
                <a:latin typeface="黑体" panose="02010609060101010101" pitchFamily="49" charset="-122"/>
                <a:ea typeface="黑体" panose="02010609060101010101" pitchFamily="49" charset="-122"/>
                <a:cs typeface="+mn-cs"/>
              </a:rPr>
              <a:t>5.3.1  BS4</a:t>
            </a:r>
            <a:r>
              <a:rPr lang="zh-CN" altLang="en-US" sz="4000" dirty="0" bmk="_Toc500080236">
                <a:solidFill>
                  <a:srgbClr val="7030A0"/>
                </a:solidFill>
                <a:latin typeface="黑体" panose="02010609060101010101" pitchFamily="49" charset="-122"/>
                <a:ea typeface="黑体" panose="02010609060101010101" pitchFamily="49" charset="-122"/>
                <a:cs typeface="+mn-cs"/>
              </a:rPr>
              <a:t>的安装</a:t>
            </a:r>
            <a:endParaRPr lang="zh-CN" altLang="en-US" sz="4000" dirty="0" bmk="_Toc50008023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57157" y="1817593"/>
            <a:ext cx="10477686"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Beautiful Soup4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a:rPr>
              <a:t>pip install beautifulsoup4</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安装完成，如图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7650"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4666" y="3269740"/>
            <a:ext cx="6671956" cy="270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16028" y="5965229"/>
            <a:ext cx="384752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5-22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pip</a:t>
            </a:r>
            <a:r>
              <a:rPr lang="zh-CN" altLang="zh-CN" b="1" kern="100" dirty="0">
                <a:latin typeface="Times New Roman" panose="02020603050405020304" pitchFamily="18" charset="0"/>
                <a:ea typeface="方正书宋简体"/>
                <a:cs typeface="Times New Roman" panose="02020603050405020304" pitchFamily="18" charset="0"/>
              </a:rPr>
              <a:t>安装</a:t>
            </a:r>
            <a:r>
              <a:rPr lang="en-US" altLang="zh-CN" b="1" kern="100" dirty="0">
                <a:latin typeface="Times New Roman" panose="02020603050405020304" pitchFamily="18" charset="0"/>
                <a:ea typeface="方正书宋简体"/>
              </a:rPr>
              <a:t>Beautiful Soup4 </a:t>
            </a:r>
            <a:endParaRPr lang="zh-CN" altLang="en-US" b="1" dirty="0"/>
          </a:p>
        </p:txBody>
      </p:sp>
    </p:spTree>
    <p:extLst>
      <p:ext uri="{BB962C8B-B14F-4D97-AF65-F5344CB8AC3E}">
        <p14:creationId xmlns:p14="http://schemas.microsoft.com/office/powerpoint/2010/main" val="4171943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1271240" y="2427146"/>
            <a:ext cx="10060968" cy="2677656"/>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a:t>
            </a:r>
            <a:r>
              <a:rPr kumimoji="0" lang="zh-CN"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注意，这里的数字“</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不能省略，因为还有一个第三方库叫作</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beautifulsoup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，但是它已经停止开发了。</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安装完成以后打开</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的交互环境，输入以下代码并按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Enter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键：</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from bs4 import </a:t>
            </a:r>
            <a:r>
              <a:rPr kumimoji="0" lang="en-US" altLang="zh-CN" i="0" u="none" strike="noStrike" cap="none" normalizeH="0" baseline="0" dirty="0" err="1" smtClean="0">
                <a:ln>
                  <a:noFill/>
                </a:ln>
                <a:solidFill>
                  <a:srgbClr val="0070C0"/>
                </a:solidFill>
                <a:effectLst/>
                <a:cs typeface="方正兰亭刊宋简体" charset="-122"/>
              </a:rPr>
              <a:t>BeautifulSoup</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如果不报错，表示安装成功，如图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003728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08190" y="2199965"/>
            <a:ext cx="8131736" cy="3275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12486" y="5876022"/>
            <a:ext cx="492314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5-23  </a:t>
            </a:r>
            <a:r>
              <a:rPr lang="zh-CN" altLang="zh-CN" b="1" kern="100" dirty="0">
                <a:latin typeface="Times New Roman" panose="02020603050405020304" pitchFamily="18" charset="0"/>
                <a:ea typeface="方正书宋简体"/>
                <a:cs typeface="Times New Roman" panose="02020603050405020304" pitchFamily="18" charset="0"/>
              </a:rPr>
              <a:t>导入</a:t>
            </a:r>
            <a:r>
              <a:rPr lang="en-US" altLang="zh-CN" b="1" kern="100" dirty="0" err="1">
                <a:latin typeface="Times New Roman" panose="02020603050405020304" pitchFamily="18" charset="0"/>
                <a:ea typeface="方正书宋简体"/>
              </a:rPr>
              <a:t>BeautifulSoup</a:t>
            </a:r>
            <a:r>
              <a:rPr lang="zh-CN" altLang="zh-CN" b="1" kern="100" dirty="0">
                <a:latin typeface="Times New Roman" panose="02020603050405020304" pitchFamily="18" charset="0"/>
                <a:ea typeface="方正书宋简体"/>
                <a:cs typeface="Times New Roman" panose="02020603050405020304" pitchFamily="18" charset="0"/>
              </a:rPr>
              <a:t>不报错表示安装成功</a:t>
            </a:r>
            <a:endParaRPr lang="zh-CN" altLang="en-US" b="1" dirty="0"/>
          </a:p>
        </p:txBody>
      </p:sp>
    </p:spTree>
    <p:extLst>
      <p:ext uri="{BB962C8B-B14F-4D97-AF65-F5344CB8AC3E}">
        <p14:creationId xmlns:p14="http://schemas.microsoft.com/office/powerpoint/2010/main" val="171159933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37">
                <a:solidFill>
                  <a:srgbClr val="7030A0"/>
                </a:solidFill>
                <a:latin typeface="黑体" panose="02010609060101010101" pitchFamily="49" charset="-122"/>
                <a:ea typeface="黑体" panose="02010609060101010101" pitchFamily="49" charset="-122"/>
                <a:cs typeface="+mn-cs"/>
              </a:rPr>
              <a:t>5.3.2  BS4</a:t>
            </a:r>
            <a:r>
              <a:rPr lang="zh-CN" altLang="en-US" sz="4000" dirty="0" bmk="_Toc500080237">
                <a:solidFill>
                  <a:srgbClr val="7030A0"/>
                </a:solidFill>
                <a:latin typeface="黑体" panose="02010609060101010101" pitchFamily="49" charset="-122"/>
                <a:ea typeface="黑体" panose="02010609060101010101" pitchFamily="49" charset="-122"/>
                <a:cs typeface="+mn-cs"/>
              </a:rPr>
              <a:t>语法讲解</a:t>
            </a:r>
            <a:endParaRPr lang="zh-CN" altLang="en-US" sz="4000" dirty="0" bmk="_Toc50008023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390294" y="2032298"/>
            <a:ext cx="1088359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 Soup4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提取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内容，一般要经过以下两步。</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）处理源代码生成</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BeautifulSoup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对象。</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find_all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find()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来查找内容。</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打开练习网站的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BS4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练习页面，网页的源代码如图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所示。各位读者可以直接使用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获取源代码。</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975153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7690" y="1820824"/>
            <a:ext cx="4277305" cy="391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73372" y="5820266"/>
            <a:ext cx="422583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5-24  </a:t>
            </a:r>
            <a:r>
              <a:rPr lang="en-US" altLang="zh-CN" b="1" kern="100" dirty="0" err="1">
                <a:latin typeface="Times New Roman" panose="02020603050405020304" pitchFamily="18" charset="0"/>
                <a:ea typeface="方正书宋简体"/>
              </a:rPr>
              <a:t>BeautifulSoup</a:t>
            </a:r>
            <a:r>
              <a:rPr lang="zh-CN" altLang="zh-CN" b="1" kern="100" dirty="0">
                <a:latin typeface="Times New Roman" panose="02020603050405020304" pitchFamily="18" charset="0"/>
                <a:ea typeface="方正书宋简体"/>
                <a:cs typeface="Times New Roman" panose="02020603050405020304" pitchFamily="18" charset="0"/>
              </a:rPr>
              <a:t>练习页面的源代码</a:t>
            </a:r>
            <a:endParaRPr lang="zh-CN" altLang="en-US" b="1" dirty="0"/>
          </a:p>
        </p:txBody>
      </p:sp>
    </p:spTree>
    <p:extLst>
      <p:ext uri="{BB962C8B-B14F-4D97-AF65-F5344CB8AC3E}">
        <p14:creationId xmlns:p14="http://schemas.microsoft.com/office/powerpoint/2010/main" val="2008160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不</a:t>
            </a:r>
            <a:r>
              <a:rPr lang="zh-CN" altLang="zh-CN" dirty="0"/>
              <a:t>加斜杠，表示标签开始；加上斜杠，表示标签结束。它们中间的部分，就是标签里面的元素。标签里面可以是另一个标签，也可以是一段文本。标签可以并列，也可以嵌套。例如</a:t>
            </a:r>
            <a:r>
              <a:rPr lang="en-US" altLang="zh-CN" dirty="0"/>
              <a:t>&lt;</a:t>
            </a:r>
            <a:r>
              <a:rPr lang="zh-CN" altLang="zh-CN" dirty="0"/>
              <a:t>北京</a:t>
            </a:r>
            <a:r>
              <a:rPr lang="en-US" altLang="zh-CN" dirty="0"/>
              <a:t>&gt;</a:t>
            </a:r>
            <a:r>
              <a:rPr lang="zh-CN" altLang="zh-CN" dirty="0"/>
              <a:t>与</a:t>
            </a:r>
            <a:r>
              <a:rPr lang="en-US" altLang="zh-CN" dirty="0"/>
              <a:t>&lt;</a:t>
            </a:r>
            <a:r>
              <a:rPr lang="zh-CN" altLang="zh-CN" dirty="0"/>
              <a:t>山东</a:t>
            </a:r>
            <a:r>
              <a:rPr lang="en-US" altLang="zh-CN" dirty="0"/>
              <a:t>&gt;</a:t>
            </a:r>
            <a:r>
              <a:rPr lang="zh-CN" altLang="zh-CN" dirty="0"/>
              <a:t>就属于并列关系。而</a:t>
            </a:r>
            <a:r>
              <a:rPr lang="en-US" altLang="zh-CN" dirty="0"/>
              <a:t>&lt;</a:t>
            </a:r>
            <a:r>
              <a:rPr lang="zh-CN" altLang="zh-CN" dirty="0"/>
              <a:t>北京</a:t>
            </a:r>
            <a:r>
              <a:rPr lang="en-US" altLang="zh-CN" dirty="0"/>
              <a:t>&gt;</a:t>
            </a:r>
            <a:r>
              <a:rPr lang="zh-CN" altLang="zh-CN" dirty="0"/>
              <a:t>与</a:t>
            </a:r>
            <a:r>
              <a:rPr lang="en-US" altLang="zh-CN" dirty="0"/>
              <a:t>&lt;</a:t>
            </a:r>
            <a:r>
              <a:rPr lang="zh-CN" altLang="zh-CN" dirty="0"/>
              <a:t>海淀区</a:t>
            </a:r>
            <a:r>
              <a:rPr lang="en-US" altLang="zh-CN" dirty="0"/>
              <a:t>&gt;</a:t>
            </a:r>
            <a:r>
              <a:rPr lang="zh-CN" altLang="zh-CN" dirty="0"/>
              <a:t>就是属于嵌套的关系</a:t>
            </a:r>
            <a:r>
              <a:rPr lang="zh-CN" altLang="zh-CN" dirty="0" smtClean="0"/>
              <a:t>。</a:t>
            </a:r>
            <a:endParaRPr lang="en-US" altLang="zh-CN" dirty="0" smtClean="0"/>
          </a:p>
          <a:p>
            <a:r>
              <a:rPr lang="en-US" altLang="zh-CN" dirty="0"/>
              <a:t> </a:t>
            </a:r>
            <a:r>
              <a:rPr lang="en-US" altLang="zh-CN" dirty="0" smtClean="0"/>
              <a:t>        </a:t>
            </a:r>
            <a:r>
              <a:rPr lang="zh-CN" altLang="zh-CN" dirty="0" smtClean="0"/>
              <a:t>不论</a:t>
            </a:r>
            <a:r>
              <a:rPr lang="zh-CN" altLang="zh-CN" dirty="0"/>
              <a:t>谁在谁旁边，不论谁包含了谁，通过</a:t>
            </a:r>
            <a:r>
              <a:rPr lang="en-US" altLang="zh-CN" dirty="0"/>
              <a:t>HTML </a:t>
            </a:r>
            <a:r>
              <a:rPr lang="zh-CN" altLang="zh-CN" dirty="0"/>
              <a:t>的这种表示方法，都可以轻易将不同标签的相对关系表现出来。</a:t>
            </a:r>
          </a:p>
          <a:p>
            <a:endParaRPr lang="zh-CN" altLang="en-US" dirty="0"/>
          </a:p>
        </p:txBody>
      </p:sp>
    </p:spTree>
    <p:extLst>
      <p:ext uri="{BB962C8B-B14F-4D97-AF65-F5344CB8AC3E}">
        <p14:creationId xmlns:p14="http://schemas.microsoft.com/office/powerpoint/2010/main" val="35685693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a:t>
            </a:r>
            <a:r>
              <a:rPr lang="zh-CN" altLang="zh-CN" dirty="0">
                <a:solidFill>
                  <a:srgbClr val="C00000"/>
                </a:solidFill>
              </a:rPr>
              <a:t>．解析源代码</a:t>
            </a:r>
          </a:p>
          <a:p>
            <a:r>
              <a:rPr lang="en-US" altLang="zh-CN" dirty="0" smtClean="0"/>
              <a:t>       </a:t>
            </a:r>
            <a:r>
              <a:rPr lang="zh-CN" altLang="zh-CN" dirty="0" smtClean="0"/>
              <a:t>解析</a:t>
            </a:r>
            <a:r>
              <a:rPr lang="zh-CN" altLang="zh-CN" dirty="0"/>
              <a:t>源代码生成</a:t>
            </a:r>
            <a:r>
              <a:rPr lang="en-US" altLang="zh-CN" dirty="0" err="1"/>
              <a:t>BeautifulSoup</a:t>
            </a:r>
            <a:r>
              <a:rPr lang="zh-CN" altLang="zh-CN" dirty="0"/>
              <a:t>对象，使用以下代码：</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a:t>
            </a:r>
            <a:r>
              <a:rPr lang="zh-CN" altLang="zh-CN" dirty="0">
                <a:solidFill>
                  <a:srgbClr val="0070C0"/>
                </a:solidFill>
              </a:rPr>
              <a:t>网页源代码</a:t>
            </a:r>
            <a:r>
              <a:rPr lang="en-US" altLang="zh-CN" dirty="0">
                <a:solidFill>
                  <a:srgbClr val="0070C0"/>
                </a:solidFill>
              </a:rPr>
              <a:t>, '</a:t>
            </a:r>
            <a:r>
              <a:rPr lang="zh-CN" altLang="zh-CN" dirty="0">
                <a:solidFill>
                  <a:srgbClr val="0070C0"/>
                </a:solidFill>
              </a:rPr>
              <a:t>解析器</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这里</a:t>
            </a:r>
            <a:r>
              <a:rPr lang="zh-CN" altLang="zh-CN" dirty="0"/>
              <a:t>的“解析器”，可以使用</a:t>
            </a:r>
            <a:r>
              <a:rPr lang="en-US" altLang="zh-CN" dirty="0" err="1"/>
              <a:t>html.parser</a:t>
            </a:r>
            <a:r>
              <a:rPr lang="zh-CN" altLang="zh-CN" dirty="0"/>
              <a:t>：</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(source, '</a:t>
            </a:r>
            <a:r>
              <a:rPr lang="en-US" altLang="zh-CN" dirty="0" err="1">
                <a:solidFill>
                  <a:srgbClr val="0070C0"/>
                </a:solidFill>
              </a:rPr>
              <a:t>html.parser</a:t>
            </a:r>
            <a:r>
              <a:rPr lang="en-US" altLang="zh-CN" dirty="0">
                <a:solidFill>
                  <a:srgbClr val="0070C0"/>
                </a:solidFill>
              </a:rPr>
              <a:t>')</a:t>
            </a:r>
            <a:endParaRPr lang="zh-CN" altLang="zh-CN" dirty="0">
              <a:solidFill>
                <a:srgbClr val="0070C0"/>
              </a:solidFill>
            </a:endParaRPr>
          </a:p>
          <a:p>
            <a:r>
              <a:rPr lang="en-US" altLang="zh-CN" dirty="0" smtClean="0"/>
              <a:t>       </a:t>
            </a:r>
            <a:r>
              <a:rPr lang="zh-CN" altLang="zh-CN" dirty="0" smtClean="0"/>
              <a:t>如果</a:t>
            </a:r>
            <a:r>
              <a:rPr lang="zh-CN" altLang="zh-CN" dirty="0"/>
              <a:t>安装了</a:t>
            </a:r>
            <a:r>
              <a:rPr lang="en-US" altLang="zh-CN" dirty="0" err="1"/>
              <a:t>lxml</a:t>
            </a:r>
            <a:r>
              <a:rPr lang="zh-CN" altLang="zh-CN" dirty="0"/>
              <a:t>，还可以使用</a:t>
            </a:r>
            <a:r>
              <a:rPr lang="en-US" altLang="zh-CN" dirty="0" err="1"/>
              <a:t>lxml</a:t>
            </a:r>
            <a:r>
              <a:rPr lang="zh-CN" altLang="zh-CN" dirty="0"/>
              <a:t>：</a:t>
            </a:r>
          </a:p>
          <a:p>
            <a:r>
              <a:rPr lang="en-US" altLang="zh-CN" dirty="0">
                <a:solidFill>
                  <a:srgbClr val="0070C0"/>
                </a:solidFill>
              </a:rPr>
              <a:t>soup = </a:t>
            </a:r>
            <a:r>
              <a:rPr lang="en-US" altLang="zh-CN" dirty="0" err="1">
                <a:solidFill>
                  <a:srgbClr val="0070C0"/>
                </a:solidFill>
              </a:rPr>
              <a:t>BeautifulSoup</a:t>
            </a:r>
            <a:r>
              <a:rPr lang="en-US" altLang="zh-CN" dirty="0">
                <a:solidFill>
                  <a:srgbClr val="0070C0"/>
                </a:solidFill>
              </a:rPr>
              <a:t>(source, '</a:t>
            </a:r>
            <a:r>
              <a:rPr lang="en-US" altLang="zh-CN" dirty="0" err="1">
                <a:solidFill>
                  <a:srgbClr val="0070C0"/>
                </a:solidFill>
              </a:rPr>
              <a:t>lxml</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11917084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2</a:t>
            </a:r>
            <a:r>
              <a:rPr lang="zh-CN" altLang="zh-CN" dirty="0">
                <a:solidFill>
                  <a:srgbClr val="C00000"/>
                </a:solidFill>
              </a:rPr>
              <a:t>．查找内容</a:t>
            </a:r>
          </a:p>
          <a:p>
            <a:r>
              <a:rPr lang="en-US" altLang="zh-CN" dirty="0" smtClean="0"/>
              <a:t>         </a:t>
            </a:r>
            <a:r>
              <a:rPr lang="zh-CN" altLang="zh-CN" dirty="0" smtClean="0"/>
              <a:t>查找</a:t>
            </a:r>
            <a:r>
              <a:rPr lang="zh-CN" altLang="zh-CN" dirty="0"/>
              <a:t>内容的基本流程和使用</a:t>
            </a:r>
            <a:r>
              <a:rPr lang="en-US" altLang="zh-CN" dirty="0" err="1"/>
              <a:t>XPath</a:t>
            </a:r>
            <a:r>
              <a:rPr lang="zh-CN" altLang="zh-CN" dirty="0"/>
              <a:t>非常相似。首先要找到包含特殊属性值的标签，并使用这个标签来寻找内容。</a:t>
            </a:r>
          </a:p>
          <a:p>
            <a:r>
              <a:rPr lang="en-US" altLang="zh-CN" dirty="0" smtClean="0"/>
              <a:t>         </a:t>
            </a:r>
            <a:r>
              <a:rPr lang="zh-CN" altLang="zh-CN" dirty="0" smtClean="0"/>
              <a:t>假设</a:t>
            </a:r>
            <a:r>
              <a:rPr lang="zh-CN" altLang="zh-CN" dirty="0"/>
              <a:t>需要获取“我需要的信息</a:t>
            </a:r>
            <a:r>
              <a:rPr lang="en-US" altLang="zh-CN" dirty="0"/>
              <a:t>2</a:t>
            </a:r>
            <a:r>
              <a:rPr lang="zh-CN" altLang="zh-CN" dirty="0"/>
              <a:t>”，由于这个信息所在</a:t>
            </a:r>
            <a:r>
              <a:rPr lang="en-US" altLang="zh-CN" dirty="0"/>
              <a:t>&lt;li&gt;</a:t>
            </a:r>
            <a:r>
              <a:rPr lang="zh-CN" altLang="zh-CN" dirty="0"/>
              <a:t>标签的</a:t>
            </a:r>
            <a:r>
              <a:rPr lang="en-US" altLang="zh-CN" dirty="0"/>
              <a:t>class</a:t>
            </a:r>
            <a:r>
              <a:rPr lang="zh-CN" altLang="zh-CN" dirty="0"/>
              <a:t>属性的值为“</a:t>
            </a:r>
            <a:r>
              <a:rPr lang="en-US" altLang="zh-CN" dirty="0"/>
              <a:t>test</a:t>
            </a:r>
            <a:r>
              <a:rPr lang="zh-CN" altLang="zh-CN" dirty="0"/>
              <a:t>”，这个值本身就很特殊，因此可以直接通过这个值来进行定位，如图</a:t>
            </a:r>
            <a:r>
              <a:rPr lang="en-US" altLang="zh-CN" dirty="0"/>
              <a:t>5-25</a:t>
            </a:r>
            <a:r>
              <a:rPr lang="zh-CN" altLang="zh-CN" dirty="0"/>
              <a:t>所示。</a:t>
            </a:r>
          </a:p>
          <a:p>
            <a:r>
              <a:rPr lang="en-US" altLang="zh-CN" dirty="0">
                <a:solidFill>
                  <a:srgbClr val="0070C0"/>
                </a:solidFill>
              </a:rPr>
              <a:t>info = </a:t>
            </a:r>
            <a:r>
              <a:rPr lang="en-US" altLang="zh-CN" dirty="0" err="1">
                <a:solidFill>
                  <a:srgbClr val="0070C0"/>
                </a:solidFill>
              </a:rPr>
              <a:t>soup.find</a:t>
            </a:r>
            <a:r>
              <a:rPr lang="en-US" altLang="zh-CN" dirty="0">
                <a:solidFill>
                  <a:srgbClr val="0070C0"/>
                </a:solidFill>
              </a:rPr>
              <a:t>(class_='test')</a:t>
            </a:r>
            <a:endParaRPr lang="zh-CN" altLang="zh-CN" dirty="0">
              <a:solidFill>
                <a:srgbClr val="0070C0"/>
              </a:solidFill>
            </a:endParaRPr>
          </a:p>
          <a:p>
            <a:r>
              <a:rPr lang="en-US" altLang="zh-CN" dirty="0" smtClean="0"/>
              <a:t>         </a:t>
            </a:r>
            <a:r>
              <a:rPr lang="zh-CN" altLang="zh-CN" dirty="0" smtClean="0"/>
              <a:t>运行</a:t>
            </a:r>
            <a:r>
              <a:rPr lang="zh-CN" altLang="zh-CN" dirty="0"/>
              <a:t>结果如图</a:t>
            </a:r>
            <a:r>
              <a:rPr lang="en-US" altLang="zh-CN" dirty="0"/>
              <a:t>5-25</a:t>
            </a:r>
            <a:r>
              <a:rPr lang="zh-CN" altLang="zh-CN" dirty="0"/>
              <a:t>所示。</a:t>
            </a:r>
          </a:p>
          <a:p>
            <a:endParaRPr lang="zh-CN" altLang="en-US" dirty="0"/>
          </a:p>
        </p:txBody>
      </p:sp>
    </p:spTree>
    <p:extLst>
      <p:ext uri="{BB962C8B-B14F-4D97-AF65-F5344CB8AC3E}">
        <p14:creationId xmlns:p14="http://schemas.microsoft.com/office/powerpoint/2010/main" val="144317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5238" y="1976941"/>
            <a:ext cx="6522275" cy="3743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99720" y="5842568"/>
            <a:ext cx="2517036" cy="369332"/>
          </a:xfrm>
          <a:prstGeom prst="rect">
            <a:avLst/>
          </a:prstGeom>
        </p:spPr>
        <p:txBody>
          <a:bodyPr wrap="none">
            <a:spAutoFit/>
          </a:bodyPr>
          <a:lstStyle/>
          <a:p>
            <a:r>
              <a:rPr lang="zh-CN" altLang="zh-CN" b="1" kern="100" dirty="0">
                <a:ea typeface="Times New Roman" panose="02020603050405020304" pitchFamily="18" charset="0"/>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5-25  </a:t>
            </a:r>
            <a:r>
              <a:rPr lang="zh-CN" altLang="zh-CN" b="1" kern="100" dirty="0">
                <a:latin typeface="Times New Roman" panose="02020603050405020304" pitchFamily="18" charset="0"/>
                <a:ea typeface="方正书宋简体"/>
                <a:cs typeface="Times New Roman" panose="02020603050405020304" pitchFamily="18" charset="0"/>
              </a:rPr>
              <a:t>以</a:t>
            </a:r>
            <a:r>
              <a:rPr lang="en-US" altLang="zh-CN" b="1" kern="100" dirty="0">
                <a:latin typeface="Times New Roman" panose="02020603050405020304" pitchFamily="18" charset="0"/>
                <a:ea typeface="方正书宋简体"/>
              </a:rPr>
              <a:t>test</a:t>
            </a:r>
            <a:r>
              <a:rPr lang="zh-CN" altLang="zh-CN" b="1" kern="100" dirty="0">
                <a:latin typeface="Times New Roman" panose="02020603050405020304" pitchFamily="18" charset="0"/>
                <a:ea typeface="方正书宋简体"/>
                <a:cs typeface="Times New Roman" panose="02020603050405020304" pitchFamily="18" charset="0"/>
              </a:rPr>
              <a:t>进行定位</a:t>
            </a:r>
            <a:endParaRPr lang="zh-CN" altLang="en-US" b="1" dirty="0"/>
          </a:p>
        </p:txBody>
      </p:sp>
    </p:spTree>
    <p:extLst>
      <p:ext uri="{BB962C8B-B14F-4D97-AF65-F5344CB8AC3E}">
        <p14:creationId xmlns:p14="http://schemas.microsoft.com/office/powerpoint/2010/main" val="12192408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由于</a:t>
            </a:r>
            <a:r>
              <a:rPr lang="en-US" altLang="zh-CN" dirty="0"/>
              <a:t>HTML</a:t>
            </a:r>
            <a:r>
              <a:rPr lang="zh-CN" altLang="zh-CN" dirty="0"/>
              <a:t>中的</a:t>
            </a:r>
            <a:r>
              <a:rPr lang="en-US" altLang="zh-CN" dirty="0"/>
              <a:t>class</a:t>
            </a:r>
            <a:r>
              <a:rPr lang="zh-CN" altLang="zh-CN" dirty="0"/>
              <a:t>属性与</a:t>
            </a:r>
            <a:r>
              <a:rPr lang="en-US" altLang="zh-CN" dirty="0"/>
              <a:t>Python</a:t>
            </a:r>
            <a:r>
              <a:rPr lang="zh-CN" altLang="zh-CN" dirty="0"/>
              <a:t>的</a:t>
            </a:r>
            <a:r>
              <a:rPr lang="en-US" altLang="zh-CN" dirty="0"/>
              <a:t>class</a:t>
            </a:r>
            <a:r>
              <a:rPr lang="zh-CN" altLang="zh-CN" dirty="0"/>
              <a:t>关键字相同，因此为了不产生冲突，</a:t>
            </a:r>
            <a:r>
              <a:rPr lang="en-US" altLang="zh-CN" dirty="0"/>
              <a:t>BS4</a:t>
            </a:r>
            <a:r>
              <a:rPr lang="zh-CN" altLang="zh-CN" dirty="0"/>
              <a:t>规定，如果遇到要查询</a:t>
            </a:r>
            <a:r>
              <a:rPr lang="en-US" altLang="zh-CN" dirty="0"/>
              <a:t>class</a:t>
            </a:r>
            <a:r>
              <a:rPr lang="zh-CN" altLang="zh-CN" dirty="0"/>
              <a:t>的情况，使用“</a:t>
            </a:r>
            <a:r>
              <a:rPr lang="en-US" altLang="zh-CN" dirty="0"/>
              <a:t>class_</a:t>
            </a:r>
            <a:r>
              <a:rPr lang="zh-CN" altLang="zh-CN" dirty="0"/>
              <a:t>”来代替。在第</a:t>
            </a:r>
            <a:r>
              <a:rPr lang="en-US" altLang="zh-CN" dirty="0"/>
              <a:t>9</a:t>
            </a:r>
            <a:r>
              <a:rPr lang="zh-CN" altLang="zh-CN" dirty="0"/>
              <a:t>行的查询</a:t>
            </a:r>
            <a:r>
              <a:rPr lang="en-US" altLang="zh-CN" dirty="0"/>
              <a:t>HTML</a:t>
            </a:r>
            <a:r>
              <a:rPr lang="zh-CN" altLang="zh-CN" dirty="0"/>
              <a:t>代码中，</a:t>
            </a:r>
            <a:r>
              <a:rPr lang="en-US" altLang="zh-CN" dirty="0"/>
              <a:t>class</a:t>
            </a:r>
            <a:r>
              <a:rPr lang="zh-CN" altLang="zh-CN" dirty="0"/>
              <a:t>属性的属性值为“</a:t>
            </a:r>
            <a:r>
              <a:rPr lang="en-US" altLang="zh-CN" dirty="0"/>
              <a:t>test</a:t>
            </a:r>
            <a:r>
              <a:rPr lang="zh-CN" altLang="zh-CN" dirty="0"/>
              <a:t>”的标签，得到</a:t>
            </a:r>
            <a:r>
              <a:rPr lang="en-US" altLang="zh-CN" dirty="0"/>
              <a:t>find()</a:t>
            </a:r>
            <a:r>
              <a:rPr lang="zh-CN" altLang="zh-CN" dirty="0"/>
              <a:t>方法返回的</a:t>
            </a:r>
            <a:r>
              <a:rPr lang="en-US" altLang="zh-CN" dirty="0" err="1"/>
              <a:t>BeautifulSoup</a:t>
            </a:r>
            <a:r>
              <a:rPr lang="en-US" altLang="zh-CN" dirty="0"/>
              <a:t> Tag</a:t>
            </a:r>
            <a:r>
              <a:rPr lang="zh-CN" altLang="zh-CN" dirty="0"/>
              <a:t>对象。在第</a:t>
            </a:r>
            <a:r>
              <a:rPr lang="en-US" altLang="zh-CN" dirty="0"/>
              <a:t>11</a:t>
            </a:r>
            <a:r>
              <a:rPr lang="zh-CN" altLang="zh-CN" dirty="0"/>
              <a:t>行中，直接通过</a:t>
            </a:r>
            <a:r>
              <a:rPr lang="en-US" altLang="zh-CN" dirty="0"/>
              <a:t>.string</a:t>
            </a:r>
            <a:r>
              <a:rPr lang="zh-CN" altLang="zh-CN" dirty="0"/>
              <a:t>属性就可以读出标签中的文字信息。</a:t>
            </a:r>
          </a:p>
          <a:p>
            <a:endParaRPr lang="zh-CN" altLang="en-US" dirty="0"/>
          </a:p>
        </p:txBody>
      </p:sp>
    </p:spTree>
    <p:extLst>
      <p:ext uri="{BB962C8B-B14F-4D97-AF65-F5344CB8AC3E}">
        <p14:creationId xmlns:p14="http://schemas.microsoft.com/office/powerpoint/2010/main" val="28647676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55022" cy="4023360"/>
          </a:xfrm>
        </p:spPr>
        <p:txBody>
          <a:bodyPr>
            <a:normAutofit/>
          </a:bodyPr>
          <a:lstStyle/>
          <a:p>
            <a:r>
              <a:rPr lang="en-US" altLang="zh-CN" dirty="0" smtClean="0"/>
              <a:t>         </a:t>
            </a:r>
            <a:r>
              <a:rPr lang="zh-CN" altLang="zh-CN" dirty="0" smtClean="0"/>
              <a:t>那</a:t>
            </a:r>
            <a:r>
              <a:rPr lang="zh-CN" altLang="zh-CN" dirty="0"/>
              <a:t>如果要获取“我需要的信息</a:t>
            </a:r>
            <a:r>
              <a:rPr lang="en-US" altLang="zh-CN" dirty="0"/>
              <a:t>1</a:t>
            </a:r>
            <a:r>
              <a:rPr lang="zh-CN" altLang="zh-CN" dirty="0"/>
              <a:t>”“我需要的信息</a:t>
            </a:r>
            <a:r>
              <a:rPr lang="en-US" altLang="zh-CN" dirty="0"/>
              <a:t>2</a:t>
            </a:r>
            <a:r>
              <a:rPr lang="zh-CN" altLang="zh-CN" dirty="0"/>
              <a:t>”和“我需要的信息</a:t>
            </a:r>
            <a:r>
              <a:rPr lang="en-US" altLang="zh-CN" dirty="0"/>
              <a:t>3</a:t>
            </a:r>
            <a:r>
              <a:rPr lang="zh-CN" altLang="zh-CN" dirty="0"/>
              <a:t>”，又应该怎么办呢？先抓大再抓小的技巧依然有用：</a:t>
            </a:r>
          </a:p>
          <a:p>
            <a:r>
              <a:rPr lang="en-US" altLang="zh-CN" dirty="0">
                <a:solidFill>
                  <a:srgbClr val="0070C0"/>
                </a:solidFill>
              </a:rPr>
              <a:t>useful = </a:t>
            </a:r>
            <a:r>
              <a:rPr lang="en-US" altLang="zh-CN" dirty="0" err="1">
                <a:solidFill>
                  <a:srgbClr val="0070C0"/>
                </a:solidFill>
              </a:rPr>
              <a:t>soup.find</a:t>
            </a:r>
            <a:r>
              <a:rPr lang="en-US" altLang="zh-CN" dirty="0">
                <a:solidFill>
                  <a:srgbClr val="0070C0"/>
                </a:solidFill>
              </a:rPr>
              <a:t>(class_='useful')</a:t>
            </a:r>
            <a:endParaRPr lang="zh-CN" altLang="zh-CN" dirty="0">
              <a:solidFill>
                <a:srgbClr val="0070C0"/>
              </a:solidFill>
            </a:endParaRPr>
          </a:p>
          <a:p>
            <a:r>
              <a:rPr lang="en-US" altLang="zh-CN" dirty="0" err="1">
                <a:solidFill>
                  <a:srgbClr val="0070C0"/>
                </a:solidFill>
              </a:rPr>
              <a:t>all_content</a:t>
            </a:r>
            <a:r>
              <a:rPr lang="en-US" altLang="zh-CN" dirty="0">
                <a:solidFill>
                  <a:srgbClr val="0070C0"/>
                </a:solidFill>
              </a:rPr>
              <a:t> = </a:t>
            </a:r>
            <a:r>
              <a:rPr lang="en-US" altLang="zh-CN" dirty="0" err="1">
                <a:solidFill>
                  <a:srgbClr val="0070C0"/>
                </a:solidFill>
              </a:rPr>
              <a:t>useful.find_all</a:t>
            </a:r>
            <a:r>
              <a:rPr lang="en-US" altLang="zh-CN" dirty="0">
                <a:solidFill>
                  <a:srgbClr val="0070C0"/>
                </a:solidFill>
              </a:rPr>
              <a:t>('li')</a:t>
            </a:r>
            <a:endParaRPr lang="zh-CN" altLang="zh-CN" dirty="0">
              <a:solidFill>
                <a:srgbClr val="0070C0"/>
              </a:solidFill>
            </a:endParaRPr>
          </a:p>
          <a:p>
            <a:r>
              <a:rPr lang="en-US" altLang="zh-CN" dirty="0">
                <a:solidFill>
                  <a:srgbClr val="0070C0"/>
                </a:solidFill>
              </a:rPr>
              <a:t>for li in </a:t>
            </a:r>
            <a:r>
              <a:rPr lang="en-US" altLang="zh-CN" dirty="0" err="1">
                <a:solidFill>
                  <a:srgbClr val="0070C0"/>
                </a:solidFill>
              </a:rPr>
              <a:t>all_content</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print(li.string)</a:t>
            </a:r>
          </a:p>
          <a:p>
            <a:r>
              <a:rPr lang="en-US" altLang="zh-CN" dirty="0" smtClean="0"/>
              <a:t>         </a:t>
            </a:r>
            <a:r>
              <a:rPr lang="zh-CN" altLang="zh-CN" dirty="0" smtClean="0"/>
              <a:t>运行</a:t>
            </a:r>
            <a:r>
              <a:rPr lang="zh-CN" altLang="zh-CN" dirty="0"/>
              <a:t>结果如图</a:t>
            </a:r>
            <a:r>
              <a:rPr lang="en-US" altLang="zh-CN" dirty="0"/>
              <a:t>5-26</a:t>
            </a:r>
            <a:r>
              <a:rPr lang="zh-CN" altLang="zh-CN" dirty="0"/>
              <a:t>所示。</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7207" y="4095158"/>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3459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2568" y="1946662"/>
            <a:ext cx="6262222" cy="388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797099" y="5887171"/>
            <a:ext cx="435247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5-26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BS4</a:t>
            </a:r>
            <a:r>
              <a:rPr lang="zh-CN" altLang="zh-CN" b="1" kern="100" dirty="0">
                <a:latin typeface="Times New Roman" panose="02020603050405020304" pitchFamily="18" charset="0"/>
                <a:ea typeface="方正书宋简体"/>
                <a:cs typeface="Times New Roman" panose="02020603050405020304" pitchFamily="18" charset="0"/>
              </a:rPr>
              <a:t>中应用先抓大再抓小的技巧</a:t>
            </a:r>
            <a:endParaRPr lang="zh-CN" altLang="en-US" b="1" dirty="0"/>
          </a:p>
        </p:txBody>
      </p:sp>
    </p:spTree>
    <p:extLst>
      <p:ext uri="{BB962C8B-B14F-4D97-AF65-F5344CB8AC3E}">
        <p14:creationId xmlns:p14="http://schemas.microsoft.com/office/powerpoint/2010/main" val="322700636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9903" y="1823998"/>
            <a:ext cx="6685977" cy="4141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07384" y="5965232"/>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5-27  </a:t>
            </a:r>
            <a:r>
              <a:rPr lang="zh-CN" altLang="zh-CN" b="1" kern="100" dirty="0">
                <a:latin typeface="Times New Roman" panose="02020603050405020304" pitchFamily="18" charset="0"/>
                <a:ea typeface="方正书宋简体"/>
                <a:cs typeface="Times New Roman" panose="02020603050405020304" pitchFamily="18" charset="0"/>
              </a:rPr>
              <a:t>寻找以“我需要”开头的信息</a:t>
            </a:r>
            <a:endParaRPr lang="zh-CN" altLang="en-US" b="1" dirty="0"/>
          </a:p>
        </p:txBody>
      </p:sp>
    </p:spTree>
    <p:extLst>
      <p:ext uri="{BB962C8B-B14F-4D97-AF65-F5344CB8AC3E}">
        <p14:creationId xmlns:p14="http://schemas.microsoft.com/office/powerpoint/2010/main" val="42095548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8685" y="1932336"/>
            <a:ext cx="6188068" cy="3855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34568" y="5887173"/>
            <a:ext cx="487825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5-28  </a:t>
            </a:r>
            <a:r>
              <a:rPr lang="zh-CN" altLang="zh-CN" b="1" kern="100" dirty="0">
                <a:latin typeface="Times New Roman" panose="02020603050405020304" pitchFamily="18" charset="0"/>
                <a:ea typeface="方正书宋简体"/>
                <a:cs typeface="Times New Roman" panose="02020603050405020304" pitchFamily="18" charset="0"/>
              </a:rPr>
              <a:t>对属性值的搜索也可以使用正则表达式</a:t>
            </a:r>
            <a:endParaRPr lang="zh-CN" altLang="en-US" b="1" dirty="0"/>
          </a:p>
        </p:txBody>
      </p:sp>
    </p:spTree>
    <p:extLst>
      <p:ext uri="{BB962C8B-B14F-4D97-AF65-F5344CB8AC3E}">
        <p14:creationId xmlns:p14="http://schemas.microsoft.com/office/powerpoint/2010/main" val="2125679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57923" y="1845734"/>
            <a:ext cx="5185316" cy="4023360"/>
          </a:xfrm>
        </p:spPr>
        <p:txBody>
          <a:bodyPr/>
          <a:lstStyle/>
          <a:p>
            <a:r>
              <a:rPr lang="en-US" altLang="zh-CN" dirty="0" smtClean="0"/>
              <a:t>        </a:t>
            </a:r>
            <a:r>
              <a:rPr lang="zh-CN" altLang="zh-CN" dirty="0" smtClean="0"/>
              <a:t>除了</a:t>
            </a:r>
            <a:r>
              <a:rPr lang="zh-CN" altLang="zh-CN" dirty="0"/>
              <a:t>获取标签里面的文本外，</a:t>
            </a:r>
            <a:r>
              <a:rPr lang="en-US" altLang="zh-CN" dirty="0"/>
              <a:t>BS4</a:t>
            </a:r>
            <a:r>
              <a:rPr lang="zh-CN" altLang="zh-CN" dirty="0"/>
              <a:t>也可以获取标签里面的属性值。如果想获取某个属性值，可以将</a:t>
            </a:r>
            <a:r>
              <a:rPr lang="en-US" altLang="zh-CN" dirty="0" err="1"/>
              <a:t>BeautifulSoup</a:t>
            </a:r>
            <a:r>
              <a:rPr lang="en-US" altLang="zh-CN" dirty="0"/>
              <a:t> Tag</a:t>
            </a:r>
            <a:r>
              <a:rPr lang="zh-CN" altLang="zh-CN" dirty="0"/>
              <a:t>对象看成字典，将属性名当作</a:t>
            </a:r>
            <a:r>
              <a:rPr lang="en-US" altLang="zh-CN" dirty="0"/>
              <a:t>Key</a:t>
            </a:r>
            <a:r>
              <a:rPr lang="zh-CN" altLang="zh-CN" dirty="0"/>
              <a:t>，如图</a:t>
            </a:r>
            <a:r>
              <a:rPr lang="en-US" altLang="zh-CN" dirty="0"/>
              <a:t>5-29</a:t>
            </a:r>
            <a:r>
              <a:rPr lang="zh-CN" altLang="zh-CN" dirty="0"/>
              <a:t>所示。返回的结果为列表。</a:t>
            </a:r>
          </a:p>
          <a:p>
            <a:endParaRPr lang="zh-CN" altLang="en-US" dirty="0"/>
          </a:p>
        </p:txBody>
      </p:sp>
      <p:pic>
        <p:nvPicPr>
          <p:cNvPr id="36866" name="图片 2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3879" y="1845734"/>
            <a:ext cx="5917635" cy="3696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851973" y="5869094"/>
            <a:ext cx="210826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5-29  </a:t>
            </a:r>
            <a:r>
              <a:rPr lang="zh-CN" altLang="zh-CN" b="1" kern="100" dirty="0">
                <a:latin typeface="Times New Roman" panose="02020603050405020304" pitchFamily="18" charset="0"/>
                <a:ea typeface="方正书宋简体"/>
                <a:cs typeface="Times New Roman" panose="02020603050405020304" pitchFamily="18" charset="0"/>
              </a:rPr>
              <a:t>获取属性值</a:t>
            </a:r>
            <a:endParaRPr lang="zh-CN" altLang="en-US" b="1" dirty="0"/>
          </a:p>
        </p:txBody>
      </p:sp>
    </p:spTree>
    <p:extLst>
      <p:ext uri="{BB962C8B-B14F-4D97-AF65-F5344CB8AC3E}">
        <p14:creationId xmlns:p14="http://schemas.microsoft.com/office/powerpoint/2010/main" val="2049831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5.4  </a:t>
            </a:r>
            <a:r>
              <a:rPr lang="zh-CN" altLang="zh-CN" sz="4000" dirty="0">
                <a:solidFill>
                  <a:srgbClr val="0070C0"/>
                </a:solidFill>
                <a:latin typeface="华文行楷" panose="02010800040101010101" pitchFamily="2" charset="-122"/>
                <a:ea typeface="华文行楷" panose="02010800040101010101" pitchFamily="2" charset="-122"/>
              </a:rPr>
              <a:t>阶段案例——大麦网演出爬虫</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normAutofit/>
          </a:bodyPr>
          <a:lstStyle/>
          <a:p>
            <a:pPr marL="0" indent="0">
              <a:lnSpc>
                <a:spcPct val="85000"/>
              </a:lnSpc>
              <a:spcBef>
                <a:spcPct val="0"/>
              </a:spcBef>
              <a:buNone/>
            </a:pPr>
            <a:r>
              <a:rPr lang="en-US" altLang="zh-CN" sz="4000" spc="-50" dirty="0" bmk="_Toc500080237">
                <a:solidFill>
                  <a:srgbClr val="7030A0"/>
                </a:solidFill>
                <a:latin typeface="黑体" panose="02010609060101010101" pitchFamily="49" charset="-122"/>
                <a:ea typeface="黑体" panose="02010609060101010101" pitchFamily="49" charset="-122"/>
              </a:rPr>
              <a:t>5.4.1  </a:t>
            </a:r>
            <a:r>
              <a:rPr lang="zh-CN" altLang="zh-CN" sz="4000" spc="-50" dirty="0" bmk="_Toc500080237">
                <a:solidFill>
                  <a:srgbClr val="7030A0"/>
                </a:solidFill>
                <a:latin typeface="黑体" panose="02010609060101010101" pitchFamily="49" charset="-122"/>
                <a:ea typeface="黑体" panose="02010609060101010101" pitchFamily="49" charset="-122"/>
              </a:rPr>
              <a:t>需求分析</a:t>
            </a:r>
          </a:p>
          <a:p>
            <a:r>
              <a:rPr lang="en-US" altLang="zh-CN" dirty="0" smtClean="0"/>
              <a:t>         </a:t>
            </a:r>
            <a:r>
              <a:rPr lang="zh-CN" altLang="zh-CN" dirty="0" smtClean="0"/>
              <a:t>目标</a:t>
            </a:r>
            <a:r>
              <a:rPr lang="zh-CN" altLang="zh-CN" dirty="0"/>
              <a:t>网站：</a:t>
            </a:r>
            <a:r>
              <a:rPr lang="en-US" altLang="zh-CN" dirty="0"/>
              <a:t>https://www.damai.cn/projectlist.do</a:t>
            </a:r>
            <a:r>
              <a:rPr lang="zh-CN" altLang="zh-CN" dirty="0"/>
              <a:t>。</a:t>
            </a:r>
          </a:p>
          <a:p>
            <a:r>
              <a:rPr lang="en-US" altLang="zh-CN" dirty="0" smtClean="0"/>
              <a:t>         </a:t>
            </a:r>
            <a:r>
              <a:rPr lang="zh-CN" altLang="zh-CN" dirty="0" smtClean="0"/>
              <a:t>目标</a:t>
            </a:r>
            <a:r>
              <a:rPr lang="zh-CN" altLang="zh-CN" dirty="0"/>
              <a:t>内容：第</a:t>
            </a:r>
            <a:r>
              <a:rPr lang="en-US" altLang="zh-CN" dirty="0"/>
              <a:t>1</a:t>
            </a:r>
            <a:r>
              <a:rPr lang="zh-CN" altLang="zh-CN" dirty="0"/>
              <a:t>页有</a:t>
            </a:r>
            <a:r>
              <a:rPr lang="en-US" altLang="zh-CN" dirty="0"/>
              <a:t>10</a:t>
            </a:r>
            <a:r>
              <a:rPr lang="zh-CN" altLang="zh-CN" dirty="0"/>
              <a:t>场演出信息，每一场演出信息包括演出名称、详情页网址、演出描述、演出时间、演出地点、票价。</a:t>
            </a:r>
          </a:p>
          <a:p>
            <a:r>
              <a:rPr lang="en-US" altLang="zh-CN" dirty="0" smtClean="0"/>
              <a:t>         </a:t>
            </a:r>
            <a:r>
              <a:rPr lang="zh-CN" altLang="zh-CN" dirty="0" smtClean="0"/>
              <a:t>任务</a:t>
            </a:r>
            <a:r>
              <a:rPr lang="zh-CN" altLang="zh-CN" dirty="0"/>
              <a:t>要求：使用</a:t>
            </a:r>
            <a:r>
              <a:rPr lang="en-US" altLang="zh-CN" dirty="0" err="1"/>
              <a:t>XPath</a:t>
            </a:r>
            <a:r>
              <a:rPr lang="zh-CN" altLang="zh-CN" dirty="0"/>
              <a:t>或者</a:t>
            </a:r>
            <a:r>
              <a:rPr lang="en-US" altLang="zh-CN" dirty="0"/>
              <a:t>Beautiful Soup4</a:t>
            </a:r>
            <a:r>
              <a:rPr lang="zh-CN" altLang="zh-CN" dirty="0"/>
              <a:t>完成。将结果保存为</a:t>
            </a:r>
            <a:r>
              <a:rPr lang="en-US" altLang="zh-CN" dirty="0"/>
              <a:t>CSV</a:t>
            </a:r>
            <a:r>
              <a:rPr lang="zh-CN" altLang="zh-CN" dirty="0"/>
              <a:t>文件</a:t>
            </a:r>
            <a:r>
              <a:rPr lang="zh-CN" altLang="zh-CN" dirty="0" smtClean="0"/>
              <a:t>。</a:t>
            </a:r>
            <a:endParaRPr lang="zh-CN" altLang="zh-CN" dirty="0"/>
          </a:p>
        </p:txBody>
      </p:sp>
    </p:spTree>
    <p:extLst>
      <p:ext uri="{BB962C8B-B14F-4D97-AF65-F5344CB8AC3E}">
        <p14:creationId xmlns:p14="http://schemas.microsoft.com/office/powerpoint/2010/main" val="2699729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934944"/>
            <a:ext cx="10058400" cy="4023360"/>
          </a:xfrm>
        </p:spPr>
        <p:txBody>
          <a:bodyPr>
            <a:normAutofit/>
          </a:bodyPr>
          <a:lstStyle/>
          <a:p>
            <a:r>
              <a:rPr lang="en-US" altLang="zh-CN" dirty="0" smtClean="0"/>
              <a:t>         </a:t>
            </a:r>
            <a:r>
              <a:rPr lang="zh-CN" altLang="zh-CN" dirty="0" smtClean="0"/>
              <a:t>再来</a:t>
            </a:r>
            <a:r>
              <a:rPr lang="zh-CN" altLang="zh-CN" dirty="0"/>
              <a:t>看一段真正的</a:t>
            </a:r>
            <a:r>
              <a:rPr lang="en-US" altLang="zh-CN" dirty="0"/>
              <a:t>HTML</a:t>
            </a:r>
            <a:r>
              <a:rPr lang="zh-CN" altLang="zh-CN" dirty="0"/>
              <a:t>代码的结构：</a:t>
            </a:r>
          </a:p>
          <a:p>
            <a:r>
              <a:rPr lang="en-US" altLang="zh-CN" dirty="0">
                <a:solidFill>
                  <a:srgbClr val="0070C0"/>
                </a:solidFill>
              </a:rPr>
              <a:t>&lt;html&gt;</a:t>
            </a:r>
            <a:endParaRPr lang="zh-CN" altLang="zh-CN" dirty="0">
              <a:solidFill>
                <a:srgbClr val="0070C0"/>
              </a:solidFill>
            </a:endParaRPr>
          </a:p>
          <a:p>
            <a:r>
              <a:rPr lang="en-US" altLang="zh-CN" dirty="0">
                <a:solidFill>
                  <a:srgbClr val="0070C0"/>
                </a:solidFill>
              </a:rPr>
              <a:t>    &lt;head&gt;</a:t>
            </a:r>
            <a:endParaRPr lang="zh-CN" altLang="zh-CN" dirty="0">
              <a:solidFill>
                <a:srgbClr val="0070C0"/>
              </a:solidFill>
            </a:endParaRPr>
          </a:p>
          <a:p>
            <a:r>
              <a:rPr lang="en-US" altLang="zh-CN" dirty="0">
                <a:solidFill>
                  <a:srgbClr val="0070C0"/>
                </a:solidFill>
              </a:rPr>
              <a:t>         &lt;title&gt;</a:t>
            </a:r>
            <a:r>
              <a:rPr lang="zh-CN" altLang="zh-CN" dirty="0">
                <a:solidFill>
                  <a:srgbClr val="0070C0"/>
                </a:solidFill>
              </a:rPr>
              <a:t>测试</a:t>
            </a:r>
            <a:r>
              <a:rPr lang="en-US" altLang="zh-CN" dirty="0">
                <a:solidFill>
                  <a:srgbClr val="0070C0"/>
                </a:solidFill>
              </a:rPr>
              <a:t>&lt;/title&gt;</a:t>
            </a:r>
            <a:endParaRPr lang="zh-CN" altLang="zh-CN" dirty="0">
              <a:solidFill>
                <a:srgbClr val="0070C0"/>
              </a:solidFill>
            </a:endParaRPr>
          </a:p>
          <a:p>
            <a:r>
              <a:rPr lang="en-US" altLang="zh-CN" dirty="0">
                <a:solidFill>
                  <a:srgbClr val="0070C0"/>
                </a:solidFill>
              </a:rPr>
              <a:t>    &lt;/head&gt;</a:t>
            </a:r>
            <a:endParaRPr lang="zh-CN" altLang="zh-CN" dirty="0">
              <a:solidFill>
                <a:srgbClr val="0070C0"/>
              </a:solidFill>
            </a:endParaRPr>
          </a:p>
          <a:p>
            <a:r>
              <a:rPr lang="en-US" altLang="zh-CN" dirty="0">
                <a:solidFill>
                  <a:srgbClr val="0070C0"/>
                </a:solidFill>
              </a:rPr>
              <a:t>    &lt;body&gt;</a:t>
            </a:r>
            <a:endParaRPr lang="zh-CN" altLang="zh-CN" dirty="0">
              <a:solidFill>
                <a:srgbClr val="0070C0"/>
              </a:solidFill>
            </a:endParaRPr>
          </a:p>
          <a:p>
            <a:r>
              <a:rPr lang="en-US" altLang="zh-CN" dirty="0">
                <a:solidFill>
                  <a:srgbClr val="0070C0"/>
                </a:solidFill>
              </a:rPr>
              <a:t>         &lt;div class="useful"&gt;</a:t>
            </a:r>
            <a:endParaRPr lang="zh-CN" altLang="zh-CN" dirty="0">
              <a:solidFill>
                <a:srgbClr val="0070C0"/>
              </a:solidFill>
            </a:endParaRPr>
          </a:p>
          <a:p>
            <a:endParaRPr lang="zh-CN" altLang="en-US" dirty="0">
              <a:solidFill>
                <a:srgbClr val="0070C0"/>
              </a:solidFill>
            </a:endParaRPr>
          </a:p>
        </p:txBody>
      </p:sp>
      <p:sp>
        <p:nvSpPr>
          <p:cNvPr id="4" name="椭圆 3"/>
          <p:cNvSpPr/>
          <p:nvPr/>
        </p:nvSpPr>
        <p:spPr>
          <a:xfrm>
            <a:off x="9411629" y="4125951"/>
            <a:ext cx="2085277" cy="1884557"/>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5966356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涉及</a:t>
            </a:r>
            <a:r>
              <a:rPr lang="zh-CN" altLang="zh-CN" dirty="0"/>
              <a:t>的知识点：</a:t>
            </a:r>
          </a:p>
          <a:p>
            <a:r>
              <a:rPr lang="zh-CN" altLang="zh-CN" dirty="0"/>
              <a:t>（</a:t>
            </a:r>
            <a:r>
              <a:rPr lang="en-US" altLang="zh-CN" dirty="0"/>
              <a:t>1</a:t>
            </a:r>
            <a:r>
              <a:rPr lang="zh-CN" altLang="zh-CN" dirty="0"/>
              <a:t>）使用</a:t>
            </a:r>
            <a:r>
              <a:rPr lang="en-US" altLang="zh-CN" dirty="0"/>
              <a:t>requests</a:t>
            </a:r>
            <a:r>
              <a:rPr lang="zh-CN" altLang="zh-CN" dirty="0"/>
              <a:t>获取网页源代码。</a:t>
            </a:r>
          </a:p>
          <a:p>
            <a:r>
              <a:rPr lang="zh-CN" altLang="zh-CN" dirty="0"/>
              <a:t>（</a:t>
            </a:r>
            <a:r>
              <a:rPr lang="en-US" altLang="zh-CN" dirty="0"/>
              <a:t>2</a:t>
            </a:r>
            <a:r>
              <a:rPr lang="zh-CN" altLang="zh-CN" dirty="0"/>
              <a:t>）使用</a:t>
            </a:r>
            <a:r>
              <a:rPr lang="en-US" altLang="zh-CN" dirty="0" err="1"/>
              <a:t>XPath</a:t>
            </a:r>
            <a:r>
              <a:rPr lang="zh-CN" altLang="zh-CN" dirty="0"/>
              <a:t>或者</a:t>
            </a:r>
            <a:r>
              <a:rPr lang="en-US" altLang="zh-CN" dirty="0"/>
              <a:t>Beautiful Soup4</a:t>
            </a:r>
            <a:r>
              <a:rPr lang="zh-CN" altLang="zh-CN" dirty="0"/>
              <a:t>。</a:t>
            </a:r>
          </a:p>
          <a:p>
            <a:r>
              <a:rPr lang="zh-CN" altLang="zh-CN" dirty="0"/>
              <a:t>（</a:t>
            </a:r>
            <a:r>
              <a:rPr lang="en-US" altLang="zh-CN" dirty="0"/>
              <a:t>3</a:t>
            </a:r>
            <a:r>
              <a:rPr lang="zh-CN" altLang="zh-CN" dirty="0"/>
              <a:t>）使用</a:t>
            </a:r>
            <a:r>
              <a:rPr lang="en-US" altLang="zh-CN" dirty="0"/>
              <a:t>Python</a:t>
            </a:r>
            <a:r>
              <a:rPr lang="zh-CN" altLang="zh-CN" dirty="0"/>
              <a:t>读</a:t>
            </a:r>
            <a:r>
              <a:rPr lang="en-US" altLang="zh-CN" dirty="0"/>
              <a:t>/</a:t>
            </a:r>
            <a:r>
              <a:rPr lang="zh-CN" altLang="zh-CN" dirty="0"/>
              <a:t>写</a:t>
            </a:r>
            <a:r>
              <a:rPr lang="en-US" altLang="zh-CN" dirty="0"/>
              <a:t>CSV</a:t>
            </a:r>
            <a:r>
              <a:rPr lang="zh-CN" altLang="zh-CN" dirty="0"/>
              <a:t>文件。</a:t>
            </a:r>
          </a:p>
          <a:p>
            <a:endParaRPr lang="zh-CN" altLang="en-US" dirty="0"/>
          </a:p>
          <a:p>
            <a:endParaRPr lang="zh-CN" altLang="en-US" dirty="0"/>
          </a:p>
        </p:txBody>
      </p:sp>
      <p:pic>
        <p:nvPicPr>
          <p:cNvPr id="4"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664" y="3857414"/>
            <a:ext cx="2578154" cy="21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6900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spcAft>
                <a:spcPts val="200"/>
              </a:spcAft>
              <a:buClr>
                <a:schemeClr val="accent1"/>
              </a:buClr>
              <a:buSzPct val="100000"/>
            </a:pPr>
            <a:r>
              <a:rPr lang="en-US" altLang="zh-CN" sz="4000" dirty="0" bmk="_Toc500080240">
                <a:solidFill>
                  <a:srgbClr val="7030A0"/>
                </a:solidFill>
                <a:latin typeface="黑体" panose="02010609060101010101" pitchFamily="49" charset="-122"/>
                <a:ea typeface="黑体" panose="02010609060101010101" pitchFamily="49" charset="-122"/>
                <a:cs typeface="+mn-cs"/>
              </a:rPr>
              <a:t>5.4.2  </a:t>
            </a:r>
            <a:r>
              <a:rPr lang="zh-CN" altLang="en-US" sz="4000" dirty="0" bmk="_Toc500080240">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08023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37209" y="2030111"/>
            <a:ext cx="11227327" cy="2246769"/>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Google Chrome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的开发者工具可以看到网页的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HTML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结构，如图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所有的演出都在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为“</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performList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ul</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标签下面，每个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&lt;li&gt;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标签对应一个演出。因此先抓大再抓小，首先获取所有演出的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&lt;li&gt;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标签：</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err="1" smtClean="0">
                <a:ln>
                  <a:noFill/>
                </a:ln>
                <a:solidFill>
                  <a:srgbClr val="0070C0"/>
                </a:solidFill>
                <a:effectLst/>
                <a:cs typeface="方正兰亭刊宋简体"/>
              </a:rPr>
              <a:t>item_list</a:t>
            </a:r>
            <a:r>
              <a:rPr kumimoji="0" lang="en-US" altLang="zh-CN" i="0" u="none" strike="noStrike" cap="none" normalizeH="0" baseline="0" dirty="0" smtClean="0">
                <a:ln>
                  <a:noFill/>
                </a:ln>
                <a:solidFill>
                  <a:srgbClr val="0070C0"/>
                </a:solidFill>
                <a:effectLst/>
                <a:cs typeface="方正兰亭刊宋简体"/>
              </a:rPr>
              <a:t> = </a:t>
            </a:r>
            <a:r>
              <a:rPr kumimoji="0" lang="en-US" altLang="zh-CN" i="0" u="none" strike="noStrike" cap="none" normalizeH="0" baseline="0" dirty="0" err="1" smtClean="0">
                <a:ln>
                  <a:noFill/>
                </a:ln>
                <a:solidFill>
                  <a:srgbClr val="0070C0"/>
                </a:solidFill>
                <a:effectLst/>
                <a:cs typeface="方正兰亭刊宋简体"/>
              </a:rPr>
              <a:t>selector.xpath</a:t>
            </a:r>
            <a:r>
              <a:rPr kumimoji="0" lang="en-US" altLang="zh-CN" i="0" u="none" strike="noStrike" cap="none" normalizeH="0" baseline="0" dirty="0" smtClean="0">
                <a:ln>
                  <a:noFill/>
                </a:ln>
                <a:solidFill>
                  <a:srgbClr val="0070C0"/>
                </a:solidFill>
                <a:effectLst/>
                <a:cs typeface="方正兰亭刊宋简体"/>
              </a:rPr>
              <a:t>('//</a:t>
            </a:r>
            <a:r>
              <a:rPr kumimoji="0" lang="en-US" altLang="zh-CN" i="0" u="none" strike="noStrike" cap="none" normalizeH="0" baseline="0" dirty="0" err="1" smtClean="0">
                <a:ln>
                  <a:noFill/>
                </a:ln>
                <a:solidFill>
                  <a:srgbClr val="0070C0"/>
                </a:solidFill>
                <a:effectLst/>
                <a:cs typeface="方正兰亭刊宋简体"/>
              </a:rPr>
              <a:t>ul</a:t>
            </a:r>
            <a:r>
              <a:rPr kumimoji="0" lang="en-US" altLang="zh-CN" i="0" u="none" strike="noStrike" cap="none" normalizeH="0" baseline="0" dirty="0" smtClean="0">
                <a:ln>
                  <a:noFill/>
                </a:ln>
                <a:solidFill>
                  <a:srgbClr val="0070C0"/>
                </a:solidFill>
                <a:effectLst/>
                <a:cs typeface="方正兰亭刊宋简体"/>
              </a:rPr>
              <a:t>[@id="</a:t>
            </a:r>
            <a:r>
              <a:rPr kumimoji="0" lang="en-US" altLang="zh-CN" i="0" u="none" strike="noStrike" cap="none" normalizeH="0" baseline="0" dirty="0" err="1" smtClean="0">
                <a:ln>
                  <a:noFill/>
                </a:ln>
                <a:solidFill>
                  <a:srgbClr val="0070C0"/>
                </a:solidFill>
                <a:effectLst/>
                <a:cs typeface="方正兰亭刊宋简体"/>
              </a:rPr>
              <a:t>performList</a:t>
            </a:r>
            <a:r>
              <a:rPr kumimoji="0" lang="en-US" altLang="zh-CN" i="0" u="none" strike="noStrike" cap="none" normalizeH="0" baseline="0" dirty="0" smtClean="0">
                <a:ln>
                  <a:noFill/>
                </a:ln>
                <a:solidFill>
                  <a:srgbClr val="0070C0"/>
                </a:solidFill>
                <a:effectLst/>
                <a:cs typeface="方正兰亭刊宋简体"/>
              </a:rPr>
              <a:t>"]/li')</a:t>
            </a:r>
            <a:endParaRPr kumimoji="0" lang="en-US" altLang="zh-CN" i="0" u="none" strike="noStrike" cap="none" normalizeH="0" baseline="0" dirty="0" smtClean="0">
              <a:ln>
                <a:noFill/>
              </a:ln>
              <a:solidFill>
                <a:srgbClr val="0070C0"/>
              </a:solidFill>
              <a:effectLst/>
            </a:endParaRPr>
          </a:p>
        </p:txBody>
      </p:sp>
    </p:spTree>
    <p:extLst>
      <p:ext uri="{BB962C8B-B14F-4D97-AF65-F5344CB8AC3E}">
        <p14:creationId xmlns:p14="http://schemas.microsoft.com/office/powerpoint/2010/main" val="24900705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3317" y="1845734"/>
            <a:ext cx="10542363" cy="4023360"/>
          </a:xfrm>
        </p:spPr>
        <p:txBody>
          <a:bodyPr>
            <a:normAutofit/>
          </a:bodyPr>
          <a:lstStyle/>
          <a:p>
            <a:r>
              <a:rPr lang="en-US" altLang="zh-CN" dirty="0" smtClean="0"/>
              <a:t>         </a:t>
            </a:r>
            <a:r>
              <a:rPr lang="zh-CN" altLang="zh-CN" dirty="0" smtClean="0"/>
              <a:t>使用</a:t>
            </a:r>
            <a:r>
              <a:rPr lang="en-US" altLang="zh-CN" dirty="0"/>
              <a:t>for</a:t>
            </a:r>
            <a:r>
              <a:rPr lang="zh-CN" altLang="zh-CN" dirty="0"/>
              <a:t>循环展开，即可分别获取每个演出的相关信息。以演出名称为例，演出名称在一个</a:t>
            </a:r>
            <a:r>
              <a:rPr lang="en-US" altLang="zh-CN" dirty="0"/>
              <a:t>&lt;a&gt;</a:t>
            </a:r>
            <a:r>
              <a:rPr lang="zh-CN" altLang="zh-CN" dirty="0"/>
              <a:t>标签中，这个</a:t>
            </a:r>
            <a:r>
              <a:rPr lang="en-US" altLang="zh-CN" dirty="0"/>
              <a:t>&lt;a&gt;</a:t>
            </a:r>
            <a:r>
              <a:rPr lang="zh-CN" altLang="zh-CN" dirty="0"/>
              <a:t>标签在</a:t>
            </a:r>
            <a:r>
              <a:rPr lang="en-US" altLang="zh-CN" dirty="0"/>
              <a:t>&lt;h2&gt;</a:t>
            </a:r>
            <a:r>
              <a:rPr lang="zh-CN" altLang="zh-CN" dirty="0"/>
              <a:t>标签中，这个</a:t>
            </a:r>
            <a:r>
              <a:rPr lang="en-US" altLang="zh-CN" dirty="0"/>
              <a:t>&lt;h2&gt;</a:t>
            </a:r>
            <a:r>
              <a:rPr lang="zh-CN" altLang="zh-CN" dirty="0"/>
              <a:t>标签又在</a:t>
            </a:r>
            <a:r>
              <a:rPr lang="en-US" altLang="zh-CN" dirty="0"/>
              <a:t>class</a:t>
            </a:r>
            <a:r>
              <a:rPr lang="zh-CN" altLang="zh-CN" dirty="0"/>
              <a:t>属性值为“</a:t>
            </a:r>
            <a:r>
              <a:rPr lang="en-US" altLang="zh-CN" dirty="0" err="1"/>
              <a:t>ri-infos</a:t>
            </a:r>
            <a:r>
              <a:rPr lang="zh-CN" altLang="zh-CN" dirty="0"/>
              <a:t>”的</a:t>
            </a:r>
            <a:r>
              <a:rPr lang="en-US" altLang="zh-CN" dirty="0"/>
              <a:t>&lt;div&gt;</a:t>
            </a:r>
            <a:r>
              <a:rPr lang="zh-CN" altLang="zh-CN" dirty="0"/>
              <a:t>标签中。而这个</a:t>
            </a:r>
            <a:r>
              <a:rPr lang="en-US" altLang="zh-CN" dirty="0"/>
              <a:t>&lt;div&gt;</a:t>
            </a:r>
            <a:r>
              <a:rPr lang="zh-CN" altLang="zh-CN" dirty="0"/>
              <a:t>标签就是前面得到的</a:t>
            </a:r>
            <a:r>
              <a:rPr lang="en-US" altLang="zh-CN" dirty="0"/>
              <a:t>&lt;li&gt;</a:t>
            </a:r>
            <a:r>
              <a:rPr lang="zh-CN" altLang="zh-CN" dirty="0"/>
              <a:t>标签的子标签。于是，把分析思路倒过来，就是</a:t>
            </a:r>
            <a:r>
              <a:rPr lang="en-US" altLang="zh-CN" dirty="0" err="1"/>
              <a:t>XPath</a:t>
            </a:r>
            <a:r>
              <a:rPr lang="zh-CN" altLang="zh-CN" dirty="0"/>
              <a:t>的写法：</a:t>
            </a:r>
          </a:p>
          <a:p>
            <a:r>
              <a:rPr lang="en-US" altLang="zh-CN" dirty="0" err="1">
                <a:solidFill>
                  <a:srgbClr val="0070C0"/>
                </a:solidFill>
              </a:rPr>
              <a:t>item_list</a:t>
            </a:r>
            <a:r>
              <a:rPr lang="en-US" altLang="zh-CN" dirty="0">
                <a:solidFill>
                  <a:srgbClr val="0070C0"/>
                </a:solidFill>
              </a:rPr>
              <a:t> = </a:t>
            </a:r>
            <a:r>
              <a:rPr lang="en-US" altLang="zh-CN" dirty="0" err="1">
                <a:solidFill>
                  <a:srgbClr val="0070C0"/>
                </a:solidFill>
              </a:rPr>
              <a:t>selector.xpath</a:t>
            </a:r>
            <a:r>
              <a:rPr lang="en-US" altLang="zh-CN" dirty="0">
                <a:solidFill>
                  <a:srgbClr val="0070C0"/>
                </a:solidFill>
              </a:rPr>
              <a:t>('//</a:t>
            </a:r>
            <a:r>
              <a:rPr lang="en-US" altLang="zh-CN" dirty="0" err="1">
                <a:solidFill>
                  <a:srgbClr val="0070C0"/>
                </a:solidFill>
              </a:rPr>
              <a:t>ul</a:t>
            </a:r>
            <a:r>
              <a:rPr lang="en-US" altLang="zh-CN" dirty="0">
                <a:solidFill>
                  <a:srgbClr val="0070C0"/>
                </a:solidFill>
              </a:rPr>
              <a:t>[@id="</a:t>
            </a:r>
            <a:r>
              <a:rPr lang="en-US" altLang="zh-CN" dirty="0" err="1">
                <a:solidFill>
                  <a:srgbClr val="0070C0"/>
                </a:solidFill>
              </a:rPr>
              <a:t>performList</a:t>
            </a:r>
            <a:r>
              <a:rPr lang="en-US" altLang="zh-CN" dirty="0">
                <a:solidFill>
                  <a:srgbClr val="0070C0"/>
                </a:solidFill>
              </a:rPr>
              <a:t>"]/li')</a:t>
            </a:r>
            <a:endParaRPr lang="zh-CN" altLang="zh-CN" dirty="0">
              <a:solidFill>
                <a:srgbClr val="0070C0"/>
              </a:solidFill>
            </a:endParaRPr>
          </a:p>
          <a:p>
            <a:r>
              <a:rPr lang="en-US" altLang="zh-CN" dirty="0">
                <a:solidFill>
                  <a:srgbClr val="0070C0"/>
                </a:solidFill>
              </a:rPr>
              <a:t> </a:t>
            </a:r>
            <a:r>
              <a:rPr lang="zh-CN" altLang="zh-CN" dirty="0" smtClean="0">
                <a:solidFill>
                  <a:srgbClr val="0070C0"/>
                </a:solidFill>
              </a:rPr>
              <a:t>for </a:t>
            </a:r>
            <a:r>
              <a:rPr lang="zh-CN" altLang="zh-CN" dirty="0">
                <a:solidFill>
                  <a:srgbClr val="0070C0"/>
                </a:solidFill>
              </a:rPr>
              <a:t>item in item_list:</a:t>
            </a:r>
          </a:p>
          <a:p>
            <a:r>
              <a:rPr lang="en-US" altLang="zh-CN" dirty="0">
                <a:solidFill>
                  <a:srgbClr val="0070C0"/>
                </a:solidFill>
              </a:rPr>
              <a:t>    </a:t>
            </a:r>
            <a:r>
              <a:rPr lang="en-US" altLang="zh-CN" dirty="0" err="1">
                <a:solidFill>
                  <a:srgbClr val="0070C0"/>
                </a:solidFill>
              </a:rPr>
              <a:t>show_name</a:t>
            </a:r>
            <a:r>
              <a:rPr lang="en-US" altLang="zh-CN" dirty="0">
                <a:solidFill>
                  <a:srgbClr val="0070C0"/>
                </a:solidFill>
              </a:rPr>
              <a:t> = </a:t>
            </a:r>
            <a:r>
              <a:rPr lang="en-US" altLang="zh-CN" dirty="0" err="1">
                <a:solidFill>
                  <a:srgbClr val="0070C0"/>
                </a:solidFill>
              </a:rPr>
              <a:t>item.xpath</a:t>
            </a:r>
            <a:r>
              <a:rPr lang="en-US" altLang="zh-CN" dirty="0">
                <a:solidFill>
                  <a:srgbClr val="0070C0"/>
                </a:solidFill>
              </a:rPr>
              <a:t>('div[@class="</a:t>
            </a:r>
            <a:r>
              <a:rPr lang="en-US" altLang="zh-CN" dirty="0" err="1">
                <a:solidFill>
                  <a:srgbClr val="0070C0"/>
                </a:solidFill>
              </a:rPr>
              <a:t>ri-infos</a:t>
            </a:r>
            <a:r>
              <a:rPr lang="en-US" altLang="zh-CN" dirty="0">
                <a:solidFill>
                  <a:srgbClr val="0070C0"/>
                </a:solidFill>
              </a:rPr>
              <a:t>"]/h2/a/text()')</a:t>
            </a:r>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868024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zh-CN" altLang="zh-CN" dirty="0"/>
              <a:t>同样的方法可以分别获取其他几项内容。</a:t>
            </a:r>
          </a:p>
          <a:p>
            <a:endParaRPr lang="zh-CN" altLang="en-US" dirty="0"/>
          </a:p>
        </p:txBody>
      </p:sp>
      <p:pic>
        <p:nvPicPr>
          <p:cNvPr id="38914" name="图片 3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6170" y="2361336"/>
            <a:ext cx="4405110" cy="3473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45227" y="5981239"/>
            <a:ext cx="398538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5-30  </a:t>
            </a:r>
            <a:r>
              <a:rPr lang="zh-CN" altLang="zh-CN" b="1" kern="100" dirty="0">
                <a:latin typeface="Times New Roman" panose="02020603050405020304" pitchFamily="18" charset="0"/>
                <a:ea typeface="方正书宋简体"/>
                <a:cs typeface="Times New Roman" panose="02020603050405020304" pitchFamily="18" charset="0"/>
              </a:rPr>
              <a:t>大麦网搜索页面的</a:t>
            </a:r>
            <a:r>
              <a:rPr lang="en-US" altLang="zh-CN" b="1" kern="100" dirty="0">
                <a:latin typeface="Times New Roman" panose="02020603050405020304" pitchFamily="18" charset="0"/>
                <a:ea typeface="方正书宋简体"/>
              </a:rPr>
              <a:t>HTML</a:t>
            </a:r>
            <a:r>
              <a:rPr lang="zh-CN" altLang="zh-CN" b="1" kern="100" dirty="0">
                <a:latin typeface="Times New Roman" panose="02020603050405020304" pitchFamily="18" charset="0"/>
                <a:ea typeface="方正书宋简体"/>
                <a:cs typeface="Times New Roman" panose="02020603050405020304" pitchFamily="18" charset="0"/>
              </a:rPr>
              <a:t>结构</a:t>
            </a:r>
            <a:endParaRPr lang="zh-CN" altLang="en-US" b="1" dirty="0"/>
          </a:p>
        </p:txBody>
      </p:sp>
    </p:spTree>
    <p:extLst>
      <p:ext uri="{BB962C8B-B14F-4D97-AF65-F5344CB8AC3E}">
        <p14:creationId xmlns:p14="http://schemas.microsoft.com/office/powerpoint/2010/main" val="1818675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80241">
                <a:solidFill>
                  <a:srgbClr val="7030A0"/>
                </a:solidFill>
                <a:latin typeface="黑体" panose="02010609060101010101" pitchFamily="49" charset="-122"/>
                <a:ea typeface="黑体" panose="02010609060101010101" pitchFamily="49" charset="-122"/>
                <a:cs typeface="+mn-cs"/>
              </a:rPr>
              <a:t>5.4.3  </a:t>
            </a:r>
            <a:r>
              <a:rPr lang="zh-CN" altLang="en-US" sz="4000" dirty="0" bmk="_Toc500080241">
                <a:solidFill>
                  <a:srgbClr val="7030A0"/>
                </a:solidFill>
                <a:latin typeface="黑体" panose="02010609060101010101" pitchFamily="49" charset="-122"/>
                <a:ea typeface="黑体" panose="02010609060101010101" pitchFamily="49" charset="-122"/>
                <a:cs typeface="+mn-cs"/>
              </a:rPr>
              <a:t>调试与运行</a:t>
            </a:r>
            <a:endParaRPr lang="zh-CN" altLang="en-US" sz="4000" dirty="0" bmk="_Toc50008024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4014439" y="2447951"/>
            <a:ext cx="7822539"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需要注意，在源代码中，演出详情页的网址以“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开头，缺少了“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，所以需要手动通过字符串拼接的方式把网址拼接完整。</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时间包含空格和无效的换行，可以使用字符串的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.strip()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方法自动清除字符串开头和末尾的无效空格和换行。</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完整的代码如图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770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9607" y="1811994"/>
            <a:ext cx="3217203" cy="43804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139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4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0925" y="1922773"/>
            <a:ext cx="4487592" cy="39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33790" y="5925685"/>
            <a:ext cx="30315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5-31  </a:t>
            </a:r>
            <a:r>
              <a:rPr lang="zh-CN" altLang="zh-CN" b="1" kern="100" dirty="0">
                <a:latin typeface="Times New Roman" panose="02020603050405020304" pitchFamily="18" charset="0"/>
                <a:ea typeface="方正书宋简体"/>
                <a:cs typeface="Times New Roman" panose="02020603050405020304" pitchFamily="18" charset="0"/>
              </a:rPr>
              <a:t>大麦网爬虫完整代码</a:t>
            </a:r>
            <a:endParaRPr lang="zh-CN" altLang="en-US" b="1" dirty="0"/>
          </a:p>
        </p:txBody>
      </p:sp>
    </p:spTree>
    <p:extLst>
      <p:ext uri="{BB962C8B-B14F-4D97-AF65-F5344CB8AC3E}">
        <p14:creationId xmlns:p14="http://schemas.microsoft.com/office/powerpoint/2010/main" val="30835048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运行</a:t>
            </a:r>
            <a:r>
              <a:rPr lang="zh-CN" altLang="zh-CN" dirty="0"/>
              <a:t>后在当前文件夹中生成</a:t>
            </a:r>
            <a:r>
              <a:rPr lang="en-US" altLang="zh-CN" dirty="0"/>
              <a:t>result.csv</a:t>
            </a:r>
            <a:r>
              <a:rPr lang="zh-CN" altLang="zh-CN" dirty="0"/>
              <a:t>文件，使用</a:t>
            </a:r>
            <a:r>
              <a:rPr lang="en-US" altLang="zh-CN" dirty="0"/>
              <a:t>Excel</a:t>
            </a:r>
            <a:r>
              <a:rPr lang="zh-CN" altLang="zh-CN" dirty="0"/>
              <a:t>或者</a:t>
            </a:r>
            <a:r>
              <a:rPr lang="en-US" altLang="zh-CN" dirty="0"/>
              <a:t>numbers</a:t>
            </a:r>
            <a:r>
              <a:rPr lang="zh-CN" altLang="zh-CN" dirty="0"/>
              <a:t>打开这个</a:t>
            </a:r>
            <a:r>
              <a:rPr lang="en-US" altLang="zh-CN" dirty="0"/>
              <a:t>CSV</a:t>
            </a:r>
            <a:r>
              <a:rPr lang="zh-CN" altLang="zh-CN" dirty="0"/>
              <a:t>文件，其内容如图</a:t>
            </a:r>
            <a:r>
              <a:rPr lang="en-US" altLang="zh-CN" dirty="0"/>
              <a:t>5-32</a:t>
            </a:r>
            <a:r>
              <a:rPr lang="zh-CN" altLang="zh-CN" dirty="0"/>
              <a:t>所示。</a:t>
            </a:r>
          </a:p>
          <a:p>
            <a:endParaRPr lang="zh-CN" altLang="en-US" dirty="0"/>
          </a:p>
        </p:txBody>
      </p:sp>
      <p:pic>
        <p:nvPicPr>
          <p:cNvPr id="41986" name="图片 3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2194" y="3080912"/>
            <a:ext cx="9498186" cy="2271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05828" y="5977468"/>
            <a:ext cx="371127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5-32  </a:t>
            </a:r>
            <a:r>
              <a:rPr lang="zh-CN" altLang="zh-CN" b="1" kern="100" dirty="0">
                <a:latin typeface="Times New Roman" panose="02020603050405020304" pitchFamily="18" charset="0"/>
                <a:ea typeface="方正书宋简体"/>
                <a:cs typeface="Times New Roman" panose="02020603050405020304" pitchFamily="18" charset="0"/>
              </a:rPr>
              <a:t>大麦网爬虫生成的</a:t>
            </a:r>
            <a:r>
              <a:rPr lang="en-US" altLang="zh-CN" b="1" kern="100" dirty="0">
                <a:latin typeface="Times New Roman" panose="02020603050405020304" pitchFamily="18" charset="0"/>
                <a:ea typeface="方正书宋简体"/>
              </a:rPr>
              <a:t>CSV</a:t>
            </a:r>
            <a:r>
              <a:rPr lang="zh-CN" altLang="zh-CN" b="1" kern="100" dirty="0">
                <a:latin typeface="Times New Roman" panose="02020603050405020304" pitchFamily="18" charset="0"/>
                <a:ea typeface="方正书宋简体"/>
                <a:cs typeface="Times New Roman" panose="02020603050405020304" pitchFamily="18" charset="0"/>
              </a:rPr>
              <a:t>文件</a:t>
            </a:r>
            <a:endParaRPr lang="zh-CN" altLang="en-US" b="1" dirty="0"/>
          </a:p>
        </p:txBody>
      </p:sp>
    </p:spTree>
    <p:extLst>
      <p:ext uri="{BB962C8B-B14F-4D97-AF65-F5344CB8AC3E}">
        <p14:creationId xmlns:p14="http://schemas.microsoft.com/office/powerpoint/2010/main" val="133792976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5.5  </a:t>
            </a:r>
            <a:r>
              <a:rPr lang="zh-CN" altLang="zh-CN" sz="4000" dirty="0">
                <a:solidFill>
                  <a:srgbClr val="0070C0"/>
                </a:solidFill>
                <a:latin typeface="华文行楷" panose="02010800040101010101" pitchFamily="2" charset="-122"/>
                <a:ea typeface="华文行楷" panose="02010800040101010101" pitchFamily="2" charset="-122"/>
              </a:rPr>
              <a:t>本章小结</a:t>
            </a:r>
          </a:p>
        </p:txBody>
      </p:sp>
      <p:sp>
        <p:nvSpPr>
          <p:cNvPr id="3" name="内容占位符 2"/>
          <p:cNvSpPr>
            <a:spLocks noGrp="1"/>
          </p:cNvSpPr>
          <p:nvPr>
            <p:ph idx="1"/>
          </p:nvPr>
        </p:nvSpPr>
        <p:spPr>
          <a:xfrm>
            <a:off x="869795" y="1845734"/>
            <a:ext cx="10604810" cy="4023360"/>
          </a:xfrm>
        </p:spPr>
        <p:txBody>
          <a:bodyPr>
            <a:normAutofit/>
          </a:bodyPr>
          <a:lstStyle/>
          <a:p>
            <a:r>
              <a:rPr lang="en-US" altLang="zh-CN" dirty="0" smtClean="0"/>
              <a:t>         </a:t>
            </a:r>
            <a:r>
              <a:rPr lang="zh-CN" altLang="zh-CN" dirty="0" smtClean="0"/>
              <a:t>从</a:t>
            </a:r>
            <a:r>
              <a:rPr lang="zh-CN" altLang="zh-CN" dirty="0"/>
              <a:t>网页中提取需要的信息，是爬虫开发中最重要但却最基本的操作。只有掌握并能自由运用正则表达式、</a:t>
            </a:r>
            <a:r>
              <a:rPr lang="en-US" altLang="zh-CN" dirty="0" err="1"/>
              <a:t>XPath</a:t>
            </a:r>
            <a:r>
              <a:rPr lang="zh-CN" altLang="zh-CN" dirty="0"/>
              <a:t>与</a:t>
            </a:r>
            <a:r>
              <a:rPr lang="en-US" altLang="zh-CN" dirty="0"/>
              <a:t>Beautiful Soup4</a:t>
            </a:r>
            <a:r>
              <a:rPr lang="zh-CN" altLang="zh-CN" dirty="0"/>
              <a:t>从网页中提取信息，爬虫的学习才算是入门。</a:t>
            </a:r>
          </a:p>
          <a:p>
            <a:r>
              <a:rPr lang="en-US" altLang="zh-CN" dirty="0" smtClean="0"/>
              <a:t>         </a:t>
            </a:r>
            <a:r>
              <a:rPr lang="en-US" altLang="zh-CN" dirty="0" err="1" smtClean="0"/>
              <a:t>XPath</a:t>
            </a:r>
            <a:r>
              <a:rPr lang="zh-CN" altLang="zh-CN" dirty="0"/>
              <a:t>是一门查询语言，它由</a:t>
            </a:r>
            <a:r>
              <a:rPr lang="en-US" altLang="zh-CN" dirty="0"/>
              <a:t>C</a:t>
            </a:r>
            <a:r>
              <a:rPr lang="zh-CN" altLang="zh-CN" dirty="0"/>
              <a:t>语言开发而来，因此速度非常快。但是</a:t>
            </a:r>
            <a:r>
              <a:rPr lang="en-US" altLang="zh-CN" dirty="0" err="1"/>
              <a:t>XPath</a:t>
            </a:r>
            <a:r>
              <a:rPr lang="zh-CN" altLang="zh-CN" dirty="0"/>
              <a:t>需要经过一段时间的练习才能灵活应用</a:t>
            </a:r>
            <a:r>
              <a:rPr lang="zh-CN" altLang="zh-CN" dirty="0" smtClean="0"/>
              <a:t>。</a:t>
            </a:r>
            <a:endParaRPr lang="en-US" altLang="zh-CN" dirty="0" smtClean="0"/>
          </a:p>
          <a:p>
            <a:r>
              <a:rPr lang="en-US" altLang="zh-CN" dirty="0"/>
              <a:t> </a:t>
            </a:r>
            <a:r>
              <a:rPr lang="en-US" altLang="zh-CN" dirty="0" smtClean="0"/>
              <a:t>        Beautiful </a:t>
            </a:r>
            <a:r>
              <a:rPr lang="en-US" altLang="zh-CN" dirty="0"/>
              <a:t>Soup4</a:t>
            </a:r>
            <a:r>
              <a:rPr lang="zh-CN" altLang="zh-CN" dirty="0"/>
              <a:t>是一个从网页中提取数据的工具，它入门很容易，功能很强大，但是由于是基于</a:t>
            </a:r>
            <a:r>
              <a:rPr lang="en-US" altLang="zh-CN" dirty="0"/>
              <a:t>Python</a:t>
            </a:r>
            <a:r>
              <a:rPr lang="zh-CN" altLang="zh-CN" dirty="0"/>
              <a:t>开发的，因此速度比</a:t>
            </a:r>
            <a:r>
              <a:rPr lang="en-US" altLang="zh-CN" dirty="0" err="1"/>
              <a:t>XPath</a:t>
            </a:r>
            <a:r>
              <a:rPr lang="zh-CN" altLang="zh-CN" dirty="0"/>
              <a:t>要慢。读者可以自行选择喜欢的一项来作为自己主要的数据提取方式。本书选择使用</a:t>
            </a:r>
            <a:r>
              <a:rPr lang="en-US" altLang="zh-CN" dirty="0" err="1"/>
              <a:t>XPath</a:t>
            </a:r>
            <a:r>
              <a:rPr lang="zh-CN" altLang="zh-CN" dirty="0"/>
              <a:t>，所以后面的内容都会以</a:t>
            </a:r>
            <a:r>
              <a:rPr lang="en-US" altLang="zh-CN" dirty="0" err="1"/>
              <a:t>XPath</a:t>
            </a:r>
            <a:r>
              <a:rPr lang="zh-CN" altLang="zh-CN" dirty="0"/>
              <a:t>来进行讲解。</a:t>
            </a:r>
          </a:p>
          <a:p>
            <a:endParaRPr lang="zh-CN" altLang="en-US" dirty="0"/>
          </a:p>
        </p:txBody>
      </p:sp>
    </p:spTree>
    <p:extLst>
      <p:ext uri="{BB962C8B-B14F-4D97-AF65-F5344CB8AC3E}">
        <p14:creationId xmlns:p14="http://schemas.microsoft.com/office/powerpoint/2010/main" val="11499404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80262" y="1845734"/>
            <a:ext cx="7375418" cy="4023360"/>
          </a:xfrm>
        </p:spPr>
        <p:txBody>
          <a:bodyPr/>
          <a:lstStyle/>
          <a:p>
            <a:r>
              <a:rPr lang="en-US" altLang="zh-CN" dirty="0" smtClean="0"/>
              <a:t>         </a:t>
            </a:r>
            <a:r>
              <a:rPr lang="zh-CN" altLang="zh-CN" dirty="0" smtClean="0"/>
              <a:t>在</a:t>
            </a:r>
            <a:r>
              <a:rPr lang="zh-CN" altLang="zh-CN" dirty="0"/>
              <a:t>开发一个爬虫的过程中，从网页里提取数据所需要的时间不到整个开发时间的三分之一</a:t>
            </a:r>
            <a:r>
              <a:rPr lang="zh-CN" altLang="zh-CN" dirty="0" smtClean="0"/>
              <a:t>。</a:t>
            </a:r>
            <a:endParaRPr lang="en-US" altLang="zh-CN" dirty="0" smtClean="0"/>
          </a:p>
          <a:p>
            <a:r>
              <a:rPr lang="en-US" altLang="zh-CN" dirty="0"/>
              <a:t> </a:t>
            </a:r>
            <a:r>
              <a:rPr lang="en-US" altLang="zh-CN" dirty="0" smtClean="0"/>
              <a:t>        </a:t>
            </a:r>
            <a:r>
              <a:rPr lang="zh-CN" altLang="zh-CN" dirty="0" smtClean="0"/>
              <a:t>其</a:t>
            </a:r>
            <a:r>
              <a:rPr lang="zh-CN" altLang="zh-CN" dirty="0"/>
              <a:t>核心技术在于应对各种反爬虫机制并设法提高爬虫的抓取效率。而这将会是后续章节的重点，也是本书的核心内容。</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02678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5.6  </a:t>
            </a:r>
            <a:r>
              <a:rPr lang="zh-CN" altLang="zh-CN" sz="4000" dirty="0">
                <a:solidFill>
                  <a:srgbClr val="0070C0"/>
                </a:solidFill>
                <a:latin typeface="华文行楷" panose="02010800040101010101" pitchFamily="2" charset="-122"/>
                <a:ea typeface="华文行楷" panose="02010800040101010101" pitchFamily="2" charset="-122"/>
              </a:rPr>
              <a:t>动手</a:t>
            </a:r>
            <a:r>
              <a:rPr lang="zh-CN" altLang="zh-CN" sz="4000" dirty="0" smtClean="0">
                <a:solidFill>
                  <a:srgbClr val="0070C0"/>
                </a:solidFill>
                <a:latin typeface="华文行楷" panose="02010800040101010101" pitchFamily="2" charset="-122"/>
                <a:ea typeface="华文行楷" panose="02010800040101010101" pitchFamily="2" charset="-122"/>
              </a:rPr>
              <a:t>实践</a:t>
            </a:r>
            <a:endParaRPr lang="zh-CN" altLang="en-US" sz="4000" dirty="0"/>
          </a:p>
        </p:txBody>
      </p:sp>
      <p:sp>
        <p:nvSpPr>
          <p:cNvPr id="3" name="内容占位符 2"/>
          <p:cNvSpPr>
            <a:spLocks noGrp="1"/>
          </p:cNvSpPr>
          <p:nvPr>
            <p:ph idx="1"/>
          </p:nvPr>
        </p:nvSpPr>
        <p:spPr/>
        <p:txBody>
          <a:bodyPr/>
          <a:lstStyle/>
          <a:p>
            <a:r>
              <a:rPr lang="en-US" altLang="zh-CN" dirty="0" smtClean="0"/>
              <a:t>1</a:t>
            </a:r>
            <a:r>
              <a:rPr lang="zh-CN" altLang="zh-CN" dirty="0"/>
              <a:t>．使用练习网站的各个页面来练习</a:t>
            </a:r>
            <a:r>
              <a:rPr lang="en-US" altLang="zh-CN" dirty="0" err="1"/>
              <a:t>XPath</a:t>
            </a:r>
            <a:r>
              <a:rPr lang="zh-CN" altLang="zh-CN" dirty="0"/>
              <a:t>和</a:t>
            </a:r>
            <a:r>
              <a:rPr lang="en-US" altLang="zh-CN" dirty="0"/>
              <a:t>Beautiful Soup4</a:t>
            </a:r>
            <a:r>
              <a:rPr lang="zh-CN" altLang="zh-CN" dirty="0"/>
              <a:t>的使用方法。</a:t>
            </a:r>
          </a:p>
          <a:p>
            <a:r>
              <a:rPr lang="en-US" altLang="zh-CN" dirty="0"/>
              <a:t>2</a:t>
            </a:r>
            <a:r>
              <a:rPr lang="zh-CN" altLang="zh-CN" dirty="0"/>
              <a:t>．自行寻找一个网站，并通过</a:t>
            </a:r>
            <a:r>
              <a:rPr lang="en-US" altLang="zh-CN" dirty="0" err="1"/>
              <a:t>XPath</a:t>
            </a:r>
            <a:r>
              <a:rPr lang="zh-CN" altLang="zh-CN" dirty="0"/>
              <a:t>或者</a:t>
            </a:r>
            <a:r>
              <a:rPr lang="en-US" altLang="zh-CN" dirty="0"/>
              <a:t>Beautiful Soup4</a:t>
            </a:r>
            <a:r>
              <a:rPr lang="zh-CN" altLang="zh-CN" dirty="0"/>
              <a:t>获取它的内容。</a:t>
            </a:r>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68864" y="3857414"/>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6144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1&lt;/li&gt;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2&lt;/li&gt;</a:t>
            </a:r>
            <a:endParaRPr lang="zh-CN" altLang="zh-CN" dirty="0">
              <a:solidFill>
                <a:srgbClr val="0070C0"/>
              </a:solidFill>
            </a:endParaRPr>
          </a:p>
          <a:p>
            <a:r>
              <a:rPr lang="en-US" altLang="zh-CN" dirty="0">
                <a:solidFill>
                  <a:srgbClr val="0070C0"/>
                </a:solidFill>
              </a:rPr>
              <a:t>                   &lt;li class="info"&gt;</a:t>
            </a:r>
            <a:r>
              <a:rPr lang="zh-CN" altLang="zh-CN" dirty="0">
                <a:solidFill>
                  <a:srgbClr val="0070C0"/>
                </a:solidFill>
              </a:rPr>
              <a:t>我需要的信息</a:t>
            </a:r>
            <a:r>
              <a:rPr lang="en-US" altLang="zh-CN" dirty="0">
                <a:solidFill>
                  <a:srgbClr val="0070C0"/>
                </a:solidFill>
              </a:rPr>
              <a:t>3&lt;/li</a:t>
            </a:r>
            <a:r>
              <a:rPr lang="en-US" altLang="zh-CN" dirty="0" smtClean="0">
                <a:solidFill>
                  <a:srgbClr val="0070C0"/>
                </a:solidFill>
              </a:rPr>
              <a:t>&gt;</a:t>
            </a: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r>
              <a:rPr lang="en-US" altLang="zh-CN" dirty="0">
                <a:solidFill>
                  <a:srgbClr val="0070C0"/>
                </a:solidFill>
              </a:rPr>
              <a:t>         &lt;/div&gt;</a:t>
            </a:r>
            <a:endParaRPr lang="zh-CN" altLang="zh-CN" dirty="0">
              <a:solidFill>
                <a:srgbClr val="0070C0"/>
              </a:solidFill>
            </a:endParaRPr>
          </a:p>
          <a:p>
            <a:r>
              <a:rPr lang="en-US" altLang="zh-CN" dirty="0">
                <a:solidFill>
                  <a:srgbClr val="0070C0"/>
                </a:solidFill>
              </a:rPr>
              <a:t>         &lt;div class="useless"&gt;</a:t>
            </a:r>
            <a:endParaRPr lang="zh-CN" altLang="zh-CN" dirty="0">
              <a:solidFill>
                <a:srgbClr val="0070C0"/>
              </a:solidFill>
            </a:endParaRPr>
          </a:p>
          <a:p>
            <a:r>
              <a:rPr lang="en-US" altLang="zh-CN" dirty="0">
                <a:solidFill>
                  <a:srgbClr val="0070C0"/>
                </a:solidFill>
              </a:rPr>
              <a:t>              &lt;</a:t>
            </a:r>
            <a:r>
              <a:rPr lang="en-US" altLang="zh-CN" dirty="0" err="1">
                <a:solidFill>
                  <a:srgbClr val="0070C0"/>
                </a:solidFill>
              </a:rPr>
              <a:t>ul</a:t>
            </a:r>
            <a:r>
              <a:rPr lang="en-US" altLang="zh-CN" dirty="0">
                <a:solidFill>
                  <a:srgbClr val="0070C0"/>
                </a:solidFill>
              </a:rPr>
              <a:t>&gt;</a:t>
            </a:r>
            <a:endParaRPr lang="zh-CN" altLang="zh-CN" dirty="0">
              <a:solidFill>
                <a:srgbClr val="0070C0"/>
              </a:solidFill>
            </a:endParaRPr>
          </a:p>
          <a:p>
            <a:endParaRPr lang="zh-CN" altLang="zh-CN" dirty="0">
              <a:solidFill>
                <a:srgbClr val="0070C0"/>
              </a:solidFill>
            </a:endParaRPr>
          </a:p>
          <a:p>
            <a:endParaRPr lang="zh-CN" altLang="en-US" dirty="0"/>
          </a:p>
        </p:txBody>
      </p:sp>
    </p:spTree>
    <p:extLst>
      <p:ext uri="{BB962C8B-B14F-4D97-AF65-F5344CB8AC3E}">
        <p14:creationId xmlns:p14="http://schemas.microsoft.com/office/powerpoint/2010/main" val="83195559"/>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954</TotalTime>
  <Words>4847</Words>
  <Application>Microsoft Office PowerPoint</Application>
  <PresentationFormat>自定义</PresentationFormat>
  <Paragraphs>306</Paragraphs>
  <Slides>89</Slides>
  <Notes>0</Notes>
  <HiddenSlides>0</HiddenSlides>
  <MMClips>0</MMClips>
  <ScaleCrop>false</ScaleCrop>
  <HeadingPairs>
    <vt:vector size="4" baseType="variant">
      <vt:variant>
        <vt:lpstr>主题</vt:lpstr>
      </vt:variant>
      <vt:variant>
        <vt:i4>1</vt:i4>
      </vt:variant>
      <vt:variant>
        <vt:lpstr>幻灯片标题</vt:lpstr>
      </vt:variant>
      <vt:variant>
        <vt:i4>89</vt:i4>
      </vt:variant>
    </vt:vector>
  </HeadingPairs>
  <TitlesOfParts>
    <vt:vector size="90" baseType="lpstr">
      <vt:lpstr>回顾</vt:lpstr>
      <vt:lpstr>    Python  Crawler Development </vt:lpstr>
      <vt:lpstr>第5章  高性能HTML内容解析</vt:lpstr>
      <vt:lpstr>PowerPoint 演示文稿</vt:lpstr>
      <vt:lpstr>5.1  HTML基础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  XPath</vt:lpstr>
      <vt:lpstr>PowerPoint 演示文稿</vt:lpstr>
      <vt:lpstr>5.2.2  lxml的安装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5.2.3  XPath语法讲解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5.2.4  使用Google Chrome浏览器辅助构造XPath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5.3  Beautiful Soup4</vt:lpstr>
      <vt:lpstr>5.3.1  BS4的安装</vt:lpstr>
      <vt:lpstr>PowerPoint 演示文稿</vt:lpstr>
      <vt:lpstr>PowerPoint 演示文稿</vt:lpstr>
      <vt:lpstr>5.3.2  BS4语法讲解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5.4  阶段案例——大麦网演出爬虫</vt:lpstr>
      <vt:lpstr>PowerPoint 演示文稿</vt:lpstr>
      <vt:lpstr>5.4.2  核心代码构建</vt:lpstr>
      <vt:lpstr>PowerPoint 演示文稿</vt:lpstr>
      <vt:lpstr>PowerPoint 演示文稿</vt:lpstr>
      <vt:lpstr>5.4.3  调试与运行</vt:lpstr>
      <vt:lpstr>PowerPoint 演示文稿</vt:lpstr>
      <vt:lpstr>PowerPoint 演示文稿</vt:lpstr>
      <vt:lpstr>5.5  本章小结</vt:lpstr>
      <vt:lpstr>PowerPoint 演示文稿</vt:lpstr>
      <vt:lpstr>5.6  动手实践</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Cliff Zhao</cp:lastModifiedBy>
  <cp:revision>55</cp:revision>
  <dcterms:created xsi:type="dcterms:W3CDTF">2018-11-05T02:15:35Z</dcterms:created>
  <dcterms:modified xsi:type="dcterms:W3CDTF">2019-02-25T14:25:15Z</dcterms:modified>
</cp:coreProperties>
</file>